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69" r:id="rId3"/>
    <p:sldId id="270" r:id="rId4"/>
    <p:sldId id="304" r:id="rId5"/>
    <p:sldId id="257" r:id="rId6"/>
    <p:sldId id="258" r:id="rId7"/>
    <p:sldId id="316" r:id="rId8"/>
    <p:sldId id="317" r:id="rId9"/>
    <p:sldId id="318" r:id="rId10"/>
    <p:sldId id="309" r:id="rId11"/>
    <p:sldId id="259" r:id="rId12"/>
    <p:sldId id="260" r:id="rId13"/>
    <p:sldId id="272" r:id="rId14"/>
    <p:sldId id="319" r:id="rId15"/>
    <p:sldId id="274" r:id="rId16"/>
    <p:sldId id="261" r:id="rId17"/>
    <p:sldId id="280" r:id="rId18"/>
    <p:sldId id="263" r:id="rId19"/>
    <p:sldId id="307" r:id="rId20"/>
    <p:sldId id="311" r:id="rId21"/>
    <p:sldId id="312" r:id="rId22"/>
    <p:sldId id="310" r:id="rId23"/>
    <p:sldId id="264" r:id="rId24"/>
    <p:sldId id="265" r:id="rId25"/>
    <p:sldId id="267" r:id="rId26"/>
    <p:sldId id="268" r:id="rId27"/>
    <p:sldId id="320" r:id="rId28"/>
    <p:sldId id="281" r:id="rId29"/>
    <p:sldId id="275" r:id="rId30"/>
    <p:sldId id="277" r:id="rId31"/>
    <p:sldId id="313" r:id="rId32"/>
    <p:sldId id="314" r:id="rId33"/>
    <p:sldId id="321" r:id="rId34"/>
    <p:sldId id="276" r:id="rId35"/>
    <p:sldId id="282" r:id="rId36"/>
    <p:sldId id="283" r:id="rId37"/>
    <p:sldId id="284" r:id="rId38"/>
    <p:sldId id="285" r:id="rId39"/>
    <p:sldId id="325" r:id="rId40"/>
    <p:sldId id="286" r:id="rId41"/>
    <p:sldId id="324" r:id="rId42"/>
    <p:sldId id="323" r:id="rId43"/>
    <p:sldId id="287" r:id="rId44"/>
    <p:sldId id="336" r:id="rId45"/>
    <p:sldId id="289" r:id="rId46"/>
    <p:sldId id="335" r:id="rId47"/>
    <p:sldId id="322" r:id="rId48"/>
    <p:sldId id="288" r:id="rId49"/>
    <p:sldId id="291" r:id="rId50"/>
    <p:sldId id="292" r:id="rId51"/>
    <p:sldId id="294" r:id="rId52"/>
    <p:sldId id="337" r:id="rId53"/>
    <p:sldId id="293" r:id="rId54"/>
    <p:sldId id="329" r:id="rId55"/>
    <p:sldId id="330" r:id="rId56"/>
    <p:sldId id="334" r:id="rId57"/>
    <p:sldId id="331" r:id="rId58"/>
    <p:sldId id="332" r:id="rId59"/>
    <p:sldId id="296" r:id="rId60"/>
    <p:sldId id="297" r:id="rId61"/>
    <p:sldId id="300" r:id="rId62"/>
    <p:sldId id="301" r:id="rId63"/>
    <p:sldId id="303" r:id="rId64"/>
    <p:sldId id="306" r:id="rId65"/>
    <p:sldId id="338" r:id="rId66"/>
    <p:sldId id="340" r:id="rId67"/>
    <p:sldId id="339" r:id="rId68"/>
    <p:sldId id="341" r:id="rId69"/>
    <p:sldId id="342" r:id="rId70"/>
    <p:sldId id="343" r:id="rId71"/>
    <p:sldId id="344" r:id="rId72"/>
    <p:sldId id="326" r:id="rId73"/>
    <p:sldId id="34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49" autoAdjust="0"/>
    <p:restoredTop sz="88689" autoAdjust="0"/>
  </p:normalViewPr>
  <p:slideViewPr>
    <p:cSldViewPr snapToGrid="0">
      <p:cViewPr varScale="1">
        <p:scale>
          <a:sx n="66" d="100"/>
          <a:sy n="66" d="100"/>
        </p:scale>
        <p:origin x="72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E2CAF-5DED-4621-919B-338144E44D49}" type="datetimeFigureOut">
              <a:rPr lang="en-US" smtClean="0"/>
              <a:t>9/23/2016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05B95-A1B3-4671-ACEA-A654589C3FD2}" type="slidenum">
              <a:rPr lang="en-US" smtClean="0"/>
              <a:t>‹#›</a:t>
            </a:fld>
            <a:endParaRPr lang="en-US"/>
          </a:p>
        </p:txBody>
      </p:sp>
    </p:spTree>
    <p:extLst>
      <p:ext uri="{BB962C8B-B14F-4D97-AF65-F5344CB8AC3E}">
        <p14:creationId xmlns:p14="http://schemas.microsoft.com/office/powerpoint/2010/main" val="173911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coming.</a:t>
            </a:r>
            <a:r>
              <a:rPr lang="en-US" baseline="0" dirty="0" smtClean="0"/>
              <a:t> </a:t>
            </a:r>
          </a:p>
          <a:p>
            <a:r>
              <a:rPr lang="en-US" baseline="0" dirty="0" smtClean="0"/>
              <a:t>Generally, better explanations; more to-the-point;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a:t>
            </a:fld>
            <a:endParaRPr lang="en-US"/>
          </a:p>
        </p:txBody>
      </p:sp>
    </p:spTree>
    <p:extLst>
      <p:ext uri="{BB962C8B-B14F-4D97-AF65-F5344CB8AC3E}">
        <p14:creationId xmlns:p14="http://schemas.microsoft.com/office/powerpoint/2010/main" val="245660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probability is Boltzmann equation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18</a:t>
            </a:fld>
            <a:endParaRPr lang="en-US"/>
          </a:p>
        </p:txBody>
      </p:sp>
    </p:spTree>
    <p:extLst>
      <p:ext uri="{BB962C8B-B14F-4D97-AF65-F5344CB8AC3E}">
        <p14:creationId xmlns:p14="http://schemas.microsoft.com/office/powerpoint/2010/main" val="264511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19</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20</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21</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22</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states &amp;</a:t>
            </a:r>
            <a:r>
              <a:rPr lang="en-US" baseline="0" dirty="0" smtClean="0"/>
              <a:t> Why Wang-Landau fails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23</a:t>
            </a:fld>
            <a:endParaRPr lang="en-US"/>
          </a:p>
        </p:txBody>
      </p:sp>
    </p:spTree>
    <p:extLst>
      <p:ext uri="{BB962C8B-B14F-4D97-AF65-F5344CB8AC3E}">
        <p14:creationId xmlns:p14="http://schemas.microsoft.com/office/powerpoint/2010/main" val="235550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sentences</a:t>
            </a:r>
            <a:r>
              <a:rPr lang="en-US" baseline="0" dirty="0" smtClean="0"/>
              <a:t> on SA not finding the global maximization;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24</a:t>
            </a:fld>
            <a:endParaRPr lang="en-US"/>
          </a:p>
        </p:txBody>
      </p:sp>
    </p:spTree>
    <p:extLst>
      <p:ext uri="{BB962C8B-B14F-4D97-AF65-F5344CB8AC3E}">
        <p14:creationId xmlns:p14="http://schemas.microsoft.com/office/powerpoint/2010/main" val="78016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26</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27</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30</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will first generally introduce disordered systems; then I</a:t>
            </a:r>
            <a:r>
              <a:rPr lang="en-US" baseline="0" dirty="0" smtClean="0"/>
              <a:t> will explain 3 projects on 3 specific disordered systems; in the end, it is the summary and conclusion.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a:t>
            </a:fld>
            <a:endParaRPr lang="en-US"/>
          </a:p>
        </p:txBody>
      </p:sp>
    </p:spTree>
    <p:extLst>
      <p:ext uri="{BB962C8B-B14F-4D97-AF65-F5344CB8AC3E}">
        <p14:creationId xmlns:p14="http://schemas.microsoft.com/office/powerpoint/2010/main" val="217990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31</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32</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33</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Jamming case,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38</a:t>
            </a:fld>
            <a:endParaRPr lang="en-US"/>
          </a:p>
        </p:txBody>
      </p:sp>
    </p:spTree>
    <p:extLst>
      <p:ext uri="{BB962C8B-B14F-4D97-AF65-F5344CB8AC3E}">
        <p14:creationId xmlns:p14="http://schemas.microsoft.com/office/powerpoint/2010/main" val="195009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pictures;</a:t>
            </a:r>
            <a:r>
              <a:rPr lang="en-US" baseline="0" dirty="0" smtClean="0"/>
              <a:t> </a:t>
            </a:r>
            <a:endParaRPr lang="en-US" dirty="0" smtClean="0"/>
          </a:p>
          <a:p>
            <a:r>
              <a:rPr lang="en-US" dirty="0" smtClean="0"/>
              <a:t>Most materials</a:t>
            </a:r>
            <a:r>
              <a:rPr lang="en-US" baseline="0" dirty="0" smtClean="0"/>
              <a:t> in the world may be classified as ordered and disordered materials. For example, crystal is an ordered material, and glass is disordered materials. Usually, there is only one possibility for an ordered material; but disordered material could have infinite possibility. So </a:t>
            </a:r>
            <a:r>
              <a:rPr lang="en-US" baseline="0" dirty="0" err="1" smtClean="0"/>
              <a:t>disorderd</a:t>
            </a:r>
            <a:r>
              <a:rPr lang="en-US" baseline="0" dirty="0" smtClean="0"/>
              <a:t> material is majority; however it is less studied and there are more questions that are unclear. And these questions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a:t>
            </a:fld>
            <a:endParaRPr lang="en-US"/>
          </a:p>
        </p:txBody>
      </p:sp>
    </p:spTree>
    <p:extLst>
      <p:ext uri="{BB962C8B-B14F-4D97-AF65-F5344CB8AC3E}">
        <p14:creationId xmlns:p14="http://schemas.microsoft.com/office/powerpoint/2010/main" val="41610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6</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7</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8</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9</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10</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11</a:t>
            </a:fld>
            <a:endParaRPr lang="en-US"/>
          </a:p>
        </p:txBody>
      </p:sp>
    </p:spTree>
    <p:extLst>
      <p:ext uri="{BB962C8B-B14F-4D97-AF65-F5344CB8AC3E}">
        <p14:creationId xmlns:p14="http://schemas.microsoft.com/office/powerpoint/2010/main" val="156907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81260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219862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5785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20166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00DFE0-028C-4511-9B6F-1D51CD704974}"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84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00DFE0-028C-4511-9B6F-1D51CD704974}"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99068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0DFE0-028C-4511-9B6F-1D51CD704974}" type="datetimeFigureOut">
              <a:rPr lang="en-US" smtClean="0"/>
              <a:t>9/23/2016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32645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00DFE0-028C-4511-9B6F-1D51CD704974}" type="datetimeFigureOut">
              <a:rPr lang="en-US" smtClean="0"/>
              <a:t>9/23/2016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9328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0DFE0-028C-4511-9B6F-1D51CD704974}" type="datetimeFigureOut">
              <a:rPr lang="en-US" smtClean="0"/>
              <a:t>9/23/2016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552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04356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7132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DFE0-028C-4511-9B6F-1D51CD704974}" type="datetimeFigureOut">
              <a:rPr lang="en-US" smtClean="0"/>
              <a:t>9/23/2016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401BE-C96D-4BC5-BF33-85D07C7B2C69}" type="slidenum">
              <a:rPr lang="en-US" smtClean="0"/>
              <a:t>‹#›</a:t>
            </a:fld>
            <a:endParaRPr lang="en-US"/>
          </a:p>
        </p:txBody>
      </p:sp>
    </p:spTree>
    <p:extLst>
      <p:ext uri="{BB962C8B-B14F-4D97-AF65-F5344CB8AC3E}">
        <p14:creationId xmlns:p14="http://schemas.microsoft.com/office/powerpoint/2010/main" val="24371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10.png"/><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5.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6.emf"/></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08480" y="1251163"/>
            <a:ext cx="8860573" cy="1364658"/>
          </a:xfrm>
        </p:spPr>
        <p:txBody>
          <a:bodyPr>
            <a:noAutofit/>
          </a:bodyPr>
          <a:lstStyle/>
          <a:p>
            <a:r>
              <a:rPr lang="en-US" sz="3600" u="sng" dirty="0" smtClean="0">
                <a:latin typeface="Times New Roman" panose="02020603050405020304" pitchFamily="18" charset="0"/>
                <a:cs typeface="Times New Roman" panose="02020603050405020304" pitchFamily="18" charset="0"/>
              </a:rPr>
              <a:t>Computational and Theoretical Study of Disordered Systems</a:t>
            </a:r>
            <a:endParaRPr lang="en-US" sz="3600" u="sng"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2521424" y="3159457"/>
            <a:ext cx="7010400" cy="2971800"/>
          </a:xfrm>
        </p:spPr>
        <p:txBody>
          <a:bodyPr>
            <a:noAutofit/>
          </a:bodyPr>
          <a:lstStyle/>
          <a:p>
            <a:r>
              <a:rPr lang="en-US" sz="3600" dirty="0" smtClean="0">
                <a:solidFill>
                  <a:schemeClr val="tx1">
                    <a:lumMod val="95000"/>
                    <a:lumOff val="5000"/>
                  </a:schemeClr>
                </a:solidFill>
              </a:rPr>
              <a:t>Xiang Cheng</a:t>
            </a:r>
          </a:p>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Department of Physics, Emory University</a:t>
            </a:r>
            <a:endParaRPr lang="en-US" sz="2800" dirty="0" smtClean="0">
              <a:solidFill>
                <a:schemeClr val="tx1">
                  <a:lumMod val="95000"/>
                  <a:lumOff val="5000"/>
                </a:schemeClr>
              </a:solidFill>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PhD Dissertation Defense</a:t>
            </a: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09/23/2016</a:t>
            </a:r>
            <a:endParaRPr lang="en-US" sz="2800" dirty="0">
              <a:solidFill>
                <a:schemeClr val="tx1">
                  <a:lumMod val="95000"/>
                  <a:lumOff val="5000"/>
                </a:schemeClr>
              </a:solidFill>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746" y="228796"/>
            <a:ext cx="3386254" cy="1022366"/>
          </a:xfrm>
          <a:prstGeom prst="rect">
            <a:avLst/>
          </a:prstGeom>
        </p:spPr>
      </p:pic>
      <p:sp>
        <p:nvSpPr>
          <p:cNvPr id="7" name="TextBox 6"/>
          <p:cNvSpPr txBox="1"/>
          <p:nvPr/>
        </p:nvSpPr>
        <p:spPr>
          <a:xfrm>
            <a:off x="5753198" y="6488668"/>
            <a:ext cx="6019800" cy="369332"/>
          </a:xfrm>
          <a:prstGeom prst="rect">
            <a:avLst/>
          </a:prstGeom>
          <a:noFill/>
        </p:spPr>
        <p:txBody>
          <a:bodyPr wrap="square" rtlCol="0">
            <a:spAutoFit/>
          </a:bodyPr>
          <a:lstStyle/>
          <a:p>
            <a:pPr algn="ct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Supported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by the NSF through Grant No. DMR-1207431</a:t>
            </a:r>
          </a:p>
        </p:txBody>
      </p:sp>
      <p:pic>
        <p:nvPicPr>
          <p:cNvPr id="8" name="Picture 2" descr="https://www.nsfgrfp.org/images/nsf-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996" y="6019996"/>
            <a:ext cx="838004" cy="8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49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panose="02040503050406030204" pitchFamily="18" charset="0"/>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panose="02040503050406030204" pitchFamily="18" charset="0"/>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panose="02040503050406030204" pitchFamily="18" charset="0"/>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panose="02040503050406030204" pitchFamily="18" charset="0"/>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panose="02040503050406030204" pitchFamily="18" charset="0"/>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panose="02040503050406030204" pitchFamily="18" charset="0"/>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panose="02040503050406030204" pitchFamily="18" charset="0"/>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31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76200"/>
            <a:ext cx="8229600" cy="685800"/>
          </a:xfrm>
        </p:spPr>
        <p:txBody>
          <a:bodyPr>
            <a:noAutofit/>
          </a:bodyPr>
          <a:lstStyle/>
          <a:p>
            <a:r>
              <a:rPr lang="en-US" sz="3600" dirty="0">
                <a:latin typeface="helvetica" panose="020B0604020202020204" pitchFamily="34" charset="0"/>
                <a:cs typeface="helvetica" panose="020B0604020202020204" pitchFamily="34" charset="0"/>
              </a:rPr>
              <a:t>Jamming in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9246" y="4088489"/>
                <a:ext cx="10858640" cy="2209800"/>
              </a:xfrm>
            </p:spPr>
            <p:txBody>
              <a:bodyPr>
                <a:normAutofit/>
              </a:bodyPr>
              <a:lstStyle/>
              <a:p>
                <a:pPr lvl="1">
                  <a:spcAft>
                    <a:spcPts val="1800"/>
                  </a:spcAft>
                  <a:buFont typeface="Wingdings" panose="05000000000000000000" pitchFamily="2" charset="2"/>
                  <a:buChar char="§"/>
                </a:pPr>
                <a:r>
                  <a:rPr lang="en-US" dirty="0" smtClean="0">
                    <a:latin typeface="helvetica" panose="020B0604020202020204" pitchFamily="34" charset="0"/>
                    <a:cs typeface="helvetica" panose="020B0604020202020204" pitchFamily="34" charset="0"/>
                  </a:rPr>
                  <a:t>Bigger </a:t>
                </a:r>
                <a14:m>
                  <m:oMath xmlns:m="http://schemas.openxmlformats.org/officeDocument/2006/math">
                    <m:r>
                      <a:rPr lang="en-US" i="1">
                        <a:latin typeface="Cambria Math"/>
                        <a:cs typeface="Times New Roman" pitchFamily="18" charset="0"/>
                      </a:rPr>
                      <m:t>𝜇</m:t>
                    </m:r>
                    <m:r>
                      <a:rPr lang="en-US" b="0" i="1" smtClean="0">
                        <a:latin typeface="Cambria Math" panose="02040503050406030204" pitchFamily="18" charset="0"/>
                        <a:cs typeface="Times New Roman" pitchFamily="18" charset="0"/>
                      </a:rPr>
                      <m:t> </m:t>
                    </m:r>
                  </m:oMath>
                </a14:m>
                <a:r>
                  <a:rPr lang="en-US" dirty="0" smtClean="0">
                    <a:latin typeface="helvetica" panose="020B0604020202020204" pitchFamily="34" charset="0"/>
                    <a:cs typeface="helvetica" panose="020B0604020202020204" pitchFamily="34" charset="0"/>
                    <a:sym typeface="Wingdings" panose="05000000000000000000" pitchFamily="2" charset="2"/>
                  </a:rPr>
                  <a:t>     higher </a:t>
                </a:r>
                <a:r>
                  <a:rPr lang="en-US" dirty="0">
                    <a:latin typeface="helvetica" panose="020B0604020202020204" pitchFamily="34" charset="0"/>
                    <a:cs typeface="helvetica" panose="020B0604020202020204" pitchFamily="34" charset="0"/>
                    <a:sym typeface="Wingdings" panose="05000000000000000000" pitchFamily="2" charset="2"/>
                  </a:rPr>
                  <a:t>packing fraction </a:t>
                </a:r>
                <a14:m>
                  <m:oMath xmlns:m="http://schemas.openxmlformats.org/officeDocument/2006/math">
                    <m:r>
                      <a:rPr lang="en-US" i="1">
                        <a:latin typeface="Cambria Math"/>
                        <a:cs typeface="Times New Roman" pitchFamily="18" charset="0"/>
                        <a:sym typeface="Wingdings" panose="05000000000000000000" pitchFamily="2" charset="2"/>
                      </a:rPr>
                      <m:t>𝜌</m:t>
                    </m:r>
                  </m:oMath>
                </a14:m>
                <a:endParaRPr lang="en-US" dirty="0">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14:m>
                  <m:oMath xmlns:m="http://schemas.openxmlformats.org/officeDocument/2006/math">
                    <m:r>
                      <a:rPr lang="en-US" i="1">
                        <a:latin typeface="Cambria Math"/>
                        <a:cs typeface="Times New Roman" pitchFamily="18" charset="0"/>
                      </a:rPr>
                      <m:t>𝜇</m:t>
                    </m:r>
                  </m:oMath>
                </a14:m>
                <a:r>
                  <a:rPr lang="en-US" dirty="0">
                    <a:latin typeface="helvetica" panose="020B0604020202020204" pitchFamily="34" charset="0"/>
                    <a:cs typeface="helvetica" panose="020B0604020202020204" pitchFamily="34" charset="0"/>
                  </a:rPr>
                  <a:t> is big enough </a:t>
                </a:r>
                <a:r>
                  <a:rPr lang="en-US" dirty="0" smtClean="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sym typeface="Wingdings" panose="05000000000000000000" pitchFamily="2" charset="2"/>
                  </a:rPr>
                  <a:t>   non-equilibrium </a:t>
                </a:r>
                <a:r>
                  <a:rPr lang="en-US" dirty="0">
                    <a:latin typeface="helvetica" panose="020B0604020202020204" pitchFamily="34" charset="0"/>
                    <a:cs typeface="helvetica" panose="020B0604020202020204" pitchFamily="34" charset="0"/>
                    <a:sym typeface="Wingdings" panose="05000000000000000000" pitchFamily="2" charset="2"/>
                  </a:rPr>
                  <a:t>state: </a:t>
                </a:r>
                <a:r>
                  <a:rPr lang="en-US" b="1" dirty="0">
                    <a:solidFill>
                      <a:srgbClr val="FF0000"/>
                    </a:solidFill>
                    <a:latin typeface="helvetica" panose="020B0604020202020204" pitchFamily="34" charset="0"/>
                    <a:cs typeface="helvetica" panose="020B0604020202020204" pitchFamily="34" charset="0"/>
                    <a:sym typeface="Wingdings" panose="05000000000000000000" pitchFamily="2" charset="2"/>
                  </a:rPr>
                  <a:t>Jamming state</a:t>
                </a:r>
                <a:endParaRPr lang="en-US" b="1" dirty="0">
                  <a:solidFill>
                    <a:srgbClr val="FF0000"/>
                  </a:solidFill>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r>
                  <a:rPr lang="en-US" dirty="0">
                    <a:latin typeface="helvetica" panose="020B0604020202020204" pitchFamily="34" charset="0"/>
                    <a:cs typeface="helvetica" panose="020B0604020202020204" pitchFamily="34" charset="0"/>
                  </a:rPr>
                  <a:t>Mean filed </a:t>
                </a:r>
                <a:r>
                  <a:rPr lang="en-US" dirty="0" smtClean="0">
                    <a:latin typeface="helvetica" panose="020B0604020202020204" pitchFamily="34" charset="0"/>
                    <a:cs typeface="helvetica" panose="020B0604020202020204" pitchFamily="34" charset="0"/>
                  </a:rPr>
                  <a:t>theory   </a:t>
                </a:r>
                <a:r>
                  <a:rPr lang="en-US" dirty="0">
                    <a:latin typeface="helvetica" panose="020B0604020202020204" pitchFamily="34" charset="0"/>
                    <a:cs typeface="helvetica" panose="020B0604020202020204" pitchFamily="34" charset="0"/>
                    <a:sym typeface="Wingdings" panose="05000000000000000000" pitchFamily="2" charset="2"/>
                  </a:rPr>
                  <a:t> </a:t>
                </a:r>
                <a:r>
                  <a:rPr lang="en-US" dirty="0" smtClean="0">
                    <a:latin typeface="helvetica" panose="020B0604020202020204" pitchFamily="34" charset="0"/>
                    <a:cs typeface="helvetica" panose="020B0604020202020204" pitchFamily="34" charset="0"/>
                    <a:sym typeface="Wingdings" panose="05000000000000000000" pitchFamily="2" charset="2"/>
                  </a:rPr>
                  <a:t>  </a:t>
                </a:r>
                <a:r>
                  <a:rPr lang="en-US" u="sng"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phase </a:t>
                </a:r>
                <a:r>
                  <a:rPr lang="en-US" u="sng"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 </a:t>
                </a:r>
                <a:r>
                  <a:rPr lang="en-US" dirty="0">
                    <a:latin typeface="helvetica" panose="020B0604020202020204" pitchFamily="34" charset="0"/>
                    <a:cs typeface="helvetica" panose="020B0604020202020204" pitchFamily="34" charset="0"/>
                    <a:sym typeface="Wingdings" panose="05000000000000000000" pitchFamily="2" charset="2"/>
                  </a:rPr>
                  <a:t>underlying </a:t>
                </a:r>
                <a:r>
                  <a:rPr lang="en-US" u="sng" dirty="0">
                    <a:solidFill>
                      <a:srgbClr val="C00000"/>
                    </a:solidFill>
                    <a:latin typeface="helvetica" panose="020B0604020202020204" pitchFamily="34" charset="0"/>
                    <a:cs typeface="helvetica" panose="020B0604020202020204" pitchFamily="34" charset="0"/>
                  </a:rPr>
                  <a:t>jamming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9246" y="4088489"/>
                <a:ext cx="10858640" cy="2209800"/>
              </a:xfrm>
              <a:blipFill rotWithShape="0">
                <a:blip r:embed="rId3"/>
                <a:stretch>
                  <a:fillRect t="-3591"/>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
        <p:nvSpPr>
          <p:cNvPr id="4" name="Flowchart: Magnetic Disk 3"/>
          <p:cNvSpPr/>
          <p:nvPr/>
        </p:nvSpPr>
        <p:spPr>
          <a:xfrm>
            <a:off x="3314700" y="990600"/>
            <a:ext cx="5334000" cy="2667000"/>
          </a:xfrm>
          <a:prstGeom prst="flowChartMagneticDisk">
            <a:avLst/>
          </a:prstGeom>
          <a:pattFill prst="lgConfetti">
            <a:fgClr>
              <a:schemeClr val="accent1"/>
            </a:fgClr>
            <a:bgClr>
              <a:schemeClr val="bg1"/>
            </a:bgClr>
          </a:pattFill>
          <a:ln w="444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upload.wikimedia.org/wikipedia/commons/thumb/b/be/Complex_network_trigonal_lattice.svg/2000px-Complex_network_trigonal_latti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1981200"/>
            <a:ext cx="1524000" cy="152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p:cNvSpPr/>
              <p:nvPr/>
            </p:nvSpPr>
            <p:spPr>
              <a:xfrm>
                <a:off x="4191000" y="2031713"/>
                <a:ext cx="801630"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i="1">
                          <a:solidFill>
                            <a:srgbClr val="FF0000"/>
                          </a:solidFill>
                          <a:latin typeface="Cambria Math"/>
                          <a:cs typeface="Times New Roman" pitchFamily="18" charset="0"/>
                        </a:rPr>
                        <m:t>𝜇</m:t>
                      </m:r>
                    </m:oMath>
                  </m:oMathPara>
                </a14:m>
                <a:endParaRPr lang="en-US" sz="60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667000" y="2031712"/>
                <a:ext cx="801630" cy="1015663"/>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5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cheng7\Google Drive\Research\Qualifier\Pictures\KPRL31_2.jpg"/>
          <p:cNvPicPr>
            <a:picLocks noChangeAspect="1" noChangeArrowheads="1"/>
          </p:cNvPicPr>
          <p:nvPr/>
        </p:nvPicPr>
        <p:blipFill rotWithShape="1">
          <a:blip r:embed="rId2">
            <a:extLst>
              <a:ext uri="{28A0092B-C50C-407E-A947-70E740481C1C}">
                <a14:useLocalDpi xmlns:a14="http://schemas.microsoft.com/office/drawing/2010/main" val="0"/>
              </a:ext>
            </a:extLst>
          </a:blip>
          <a:srcRect r="10458"/>
          <a:stretch/>
        </p:blipFill>
        <p:spPr bwMode="auto">
          <a:xfrm>
            <a:off x="1545772" y="1295400"/>
            <a:ext cx="5714999" cy="42022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304800"/>
                <a:ext cx="8229600" cy="792162"/>
              </a:xfrm>
            </p:spPr>
            <p:txBody>
              <a:bodyPr>
                <a:normAutofit fontScale="90000"/>
              </a:bodyPr>
              <a:lstStyle/>
              <a:p>
                <a:pPr lvl="1" algn="ctr" rtl="0">
                  <a:spcBef>
                    <a:spcPct val="0"/>
                  </a:spcBef>
                </a:pPr>
                <a:r>
                  <a:rPr lang="en-US" sz="2400" b="1"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Equilibrium phase </a:t>
                </a:r>
                <a:r>
                  <a:rPr lang="en-US" sz="2400" b="1"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a:t>
                </a:r>
                <a:r>
                  <a:rPr lang="en-US" sz="2400" b="1" dirty="0">
                    <a:solidFill>
                      <a:srgbClr val="FF0000"/>
                    </a:solidFill>
                    <a:latin typeface="helvetica" panose="020B0604020202020204" pitchFamily="34" charset="0"/>
                    <a:cs typeface="helvetica" panose="020B0604020202020204" pitchFamily="34" charset="0"/>
                    <a:sym typeface="Wingdings" panose="05000000000000000000" pitchFamily="2" charset="2"/>
                  </a:rPr>
                  <a:t>  </a:t>
                </a:r>
                <a14:m>
                  <m:oMath xmlns:m="http://schemas.openxmlformats.org/officeDocument/2006/math">
                    <m:groupChr>
                      <m:groupChrPr>
                        <m:chr m:val="⇔"/>
                        <m:vertJc m:val="bot"/>
                        <m:ctrlPr>
                          <a:rPr lang="en-US" b="1" i="1">
                            <a:latin typeface="Cambria Math" panose="02040503050406030204" pitchFamily="18" charset="0"/>
                            <a:cs typeface="Times New Roman" pitchFamily="18" charset="0"/>
                            <a:sym typeface="Wingdings" panose="05000000000000000000" pitchFamily="2" charset="2"/>
                          </a:rPr>
                        </m:ctrlPr>
                      </m:groupChrPr>
                      <m:e>
                        <m:r>
                          <m:rPr>
                            <m:brk m:alnAt="2"/>
                          </m:rPr>
                          <a:rPr lang="en-US" b="1" i="1" smtClean="0">
                            <a:latin typeface="Cambria Math"/>
                            <a:cs typeface="Times New Roman" pitchFamily="18" charset="0"/>
                            <a:sym typeface="Wingdings" panose="05000000000000000000" pitchFamily="2" charset="2"/>
                          </a:rPr>
                          <m:t> </m:t>
                        </m:r>
                        <m:r>
                          <a:rPr lang="en-US" b="1" i="1" smtClean="0">
                            <a:latin typeface="Cambria Math"/>
                            <a:cs typeface="Times New Roman" pitchFamily="18" charset="0"/>
                            <a:sym typeface="Wingdings" panose="05000000000000000000" pitchFamily="2" charset="2"/>
                          </a:rPr>
                          <m:t>              </m:t>
                        </m:r>
                      </m:e>
                    </m:groupChr>
                  </m:oMath>
                </a14:m>
                <a:r>
                  <a:rPr lang="en-US" sz="2400" b="1" dirty="0">
                    <a:latin typeface="helvetica" panose="020B0604020202020204" pitchFamily="34" charset="0"/>
                    <a:cs typeface="helvetica" panose="020B0604020202020204" pitchFamily="34" charset="0"/>
                    <a:sym typeface="Wingdings" panose="05000000000000000000" pitchFamily="2" charset="2"/>
                  </a:rPr>
                  <a:t>  </a:t>
                </a:r>
                <a:r>
                  <a:rPr lang="en-US" sz="2400" b="1" dirty="0">
                    <a:solidFill>
                      <a:srgbClr val="C00000"/>
                    </a:solidFill>
                    <a:latin typeface="helvetica" panose="020B0604020202020204" pitchFamily="34" charset="0"/>
                    <a:cs typeface="helvetica" panose="020B0604020202020204" pitchFamily="34" charset="0"/>
                    <a:sym typeface="Wingdings" panose="05000000000000000000" pitchFamily="2" charset="2"/>
                  </a:rPr>
                  <a:t>Jamming Transition?</a:t>
                </a:r>
                <a:endParaRPr lang="en-US" dirty="0">
                  <a:latin typeface="helvetica" panose="020B0604020202020204" pitchFamily="34" charset="0"/>
                  <a:cs typeface="helvetica" panose="020B0604020202020204"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981200" y="304800"/>
                <a:ext cx="8229600" cy="792162"/>
              </a:xfrm>
              <a:blipFill rotWithShape="0">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7162800" y="2133600"/>
            <a:ext cx="3276600" cy="3505200"/>
          </a:xfrm>
        </p:spPr>
        <p:txBody>
          <a:bodyPr>
            <a:normAutofit/>
          </a:bodyPr>
          <a:lstStyle/>
          <a:p>
            <a:pPr marL="342900" lvl="1" indent="-342900">
              <a:spcBef>
                <a:spcPts val="1200"/>
              </a:spcBef>
              <a:spcAft>
                <a:spcPts val="1800"/>
              </a:spcAft>
            </a:pPr>
            <a:r>
              <a:rPr lang="en-US" b="1" dirty="0">
                <a:latin typeface="Times New Roman" pitchFamily="18" charset="0"/>
                <a:cs typeface="Times New Roman" pitchFamily="18" charset="0"/>
              </a:rPr>
              <a:t>Mean-field model</a:t>
            </a:r>
          </a:p>
          <a:p>
            <a:pPr marL="342900" lvl="1" indent="-342900">
              <a:lnSpc>
                <a:spcPct val="120000"/>
              </a:lnSpc>
              <a:spcAft>
                <a:spcPts val="1200"/>
              </a:spcAft>
            </a:pPr>
            <a:r>
              <a:rPr lang="en-US" b="1" dirty="0">
                <a:solidFill>
                  <a:srgbClr val="FF0000"/>
                </a:solidFill>
                <a:latin typeface="Times New Roman" pitchFamily="18" charset="0"/>
                <a:cs typeface="Times New Roman" pitchFamily="18" charset="0"/>
              </a:rPr>
              <a:t>Phase transition</a:t>
            </a:r>
            <a:r>
              <a:rPr lang="en-US" dirty="0">
                <a:latin typeface="Times New Roman" pitchFamily="18" charset="0"/>
                <a:cs typeface="Times New Roman" pitchFamily="18" charset="0"/>
              </a:rPr>
              <a:t> found underlying </a:t>
            </a:r>
            <a:r>
              <a:rPr lang="en-US" b="1" dirty="0">
                <a:solidFill>
                  <a:srgbClr val="002060"/>
                </a:solidFill>
                <a:latin typeface="Times New Roman" pitchFamily="18" charset="0"/>
                <a:cs typeface="Times New Roman" pitchFamily="18" charset="0"/>
              </a:rPr>
              <a:t>jamming transition</a:t>
            </a:r>
          </a:p>
          <a:p>
            <a:pPr marL="342900" lvl="1" indent="-342900">
              <a:spcAft>
                <a:spcPts val="1200"/>
              </a:spcAft>
            </a:pPr>
            <a:endParaRPr lang="en-US" b="1" dirty="0">
              <a:solidFill>
                <a:srgbClr val="002060"/>
              </a:solidFill>
              <a:latin typeface="Times New Roman" pitchFamily="18" charset="0"/>
              <a:cs typeface="Times New Roman" pitchFamily="18" charset="0"/>
            </a:endParaRPr>
          </a:p>
        </p:txBody>
      </p:sp>
      <p:sp>
        <p:nvSpPr>
          <p:cNvPr id="4" name="Rectangle 3"/>
          <p:cNvSpPr/>
          <p:nvPr/>
        </p:nvSpPr>
        <p:spPr>
          <a:xfrm>
            <a:off x="5435141" y="6349577"/>
            <a:ext cx="5486400" cy="369332"/>
          </a:xfrm>
          <a:prstGeom prst="rect">
            <a:avLst/>
          </a:prstGeom>
        </p:spPr>
        <p:txBody>
          <a:bodyPr wrap="square">
            <a:spAutoFit/>
          </a:bodyPr>
          <a:lstStyle/>
          <a:p>
            <a:r>
              <a:rPr lang="en-US" dirty="0" err="1">
                <a:solidFill>
                  <a:schemeClr val="tx1">
                    <a:lumMod val="65000"/>
                    <a:lumOff val="35000"/>
                  </a:schemeClr>
                </a:solidFill>
              </a:rPr>
              <a:t>Krzakala</a:t>
            </a:r>
            <a:r>
              <a:rPr lang="en-US" dirty="0">
                <a:solidFill>
                  <a:schemeClr val="tx1">
                    <a:lumMod val="65000"/>
                    <a:lumOff val="35000"/>
                  </a:schemeClr>
                </a:solidFill>
              </a:rPr>
              <a:t>, </a:t>
            </a:r>
            <a:r>
              <a:rPr lang="en-US" dirty="0" err="1">
                <a:solidFill>
                  <a:schemeClr val="tx1">
                    <a:lumMod val="65000"/>
                    <a:lumOff val="35000"/>
                  </a:schemeClr>
                </a:solidFill>
              </a:rPr>
              <a:t>Tarzia</a:t>
            </a:r>
            <a:r>
              <a:rPr lang="en-US" dirty="0">
                <a:solidFill>
                  <a:schemeClr val="tx1">
                    <a:lumMod val="65000"/>
                    <a:lumOff val="35000"/>
                  </a:schemeClr>
                </a:solidFill>
              </a:rPr>
              <a:t>, and </a:t>
            </a:r>
            <a:r>
              <a:rPr lang="en-US" dirty="0" err="1">
                <a:solidFill>
                  <a:schemeClr val="tx1">
                    <a:lumMod val="65000"/>
                    <a:lumOff val="35000"/>
                  </a:schemeClr>
                </a:solidFill>
              </a:rPr>
              <a:t>Zdeborova</a:t>
            </a:r>
            <a:r>
              <a:rPr lang="en-US" dirty="0">
                <a:solidFill>
                  <a:schemeClr val="tx1">
                    <a:lumMod val="65000"/>
                    <a:lumOff val="35000"/>
                  </a:schemeClr>
                </a:solidFill>
              </a:rPr>
              <a:t>, </a:t>
            </a:r>
            <a:r>
              <a:rPr lang="en-US" i="1" dirty="0">
                <a:solidFill>
                  <a:schemeClr val="tx1">
                    <a:lumMod val="65000"/>
                    <a:lumOff val="35000"/>
                  </a:schemeClr>
                </a:solidFill>
              </a:rPr>
              <a:t>PRL</a:t>
            </a:r>
            <a:r>
              <a:rPr lang="en-US" dirty="0">
                <a:solidFill>
                  <a:schemeClr val="tx1">
                    <a:lumMod val="65000"/>
                    <a:lumOff val="35000"/>
                  </a:schemeClr>
                </a:solidFill>
              </a:rPr>
              <a:t> </a:t>
            </a:r>
            <a:r>
              <a:rPr lang="en-US" b="1" dirty="0">
                <a:solidFill>
                  <a:schemeClr val="tx1">
                    <a:lumMod val="65000"/>
                    <a:lumOff val="35000"/>
                  </a:schemeClr>
                </a:solidFill>
              </a:rPr>
              <a:t>101</a:t>
            </a:r>
            <a:r>
              <a:rPr lang="en-US" dirty="0">
                <a:solidFill>
                  <a:schemeClr val="tx1">
                    <a:lumMod val="65000"/>
                    <a:lumOff val="35000"/>
                  </a:schemeClr>
                </a:solidFill>
              </a:rPr>
              <a:t>, 165702 (2008)</a:t>
            </a:r>
          </a:p>
        </p:txBody>
      </p:sp>
      <p:sp>
        <p:nvSpPr>
          <p:cNvPr id="5" name="Rectangle 4"/>
          <p:cNvSpPr/>
          <p:nvPr/>
        </p:nvSpPr>
        <p:spPr>
          <a:xfrm>
            <a:off x="4016829" y="5552032"/>
            <a:ext cx="5174302" cy="523220"/>
          </a:xfrm>
          <a:prstGeom prst="rect">
            <a:avLst/>
          </a:prstGeom>
        </p:spPr>
        <p:txBody>
          <a:bodyPr wrap="none">
            <a:spAutoFit/>
          </a:bodyPr>
          <a:lstStyle/>
          <a:p>
            <a:pPr marL="0" lvl="1">
              <a:spcAft>
                <a:spcPts val="1200"/>
              </a:spcAft>
            </a:pPr>
            <a:r>
              <a:rPr lang="en-US" sz="2800" dirty="0">
                <a:solidFill>
                  <a:srgbClr val="C00000"/>
                </a:solidFill>
                <a:latin typeface="Arial" panose="020B0604020202020204" pitchFamily="34" charset="0"/>
                <a:cs typeface="Arial" panose="020B0604020202020204" pitchFamily="34" charset="0"/>
              </a:rPr>
              <a:t>True in non-mean-filed model? </a:t>
            </a:r>
            <a:endParaRPr lang="en-US" sz="2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309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638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45636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2"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474" y="2284394"/>
            <a:ext cx="6591300" cy="4943475"/>
          </a:xfrm>
          <a:prstGeom prst="rect">
            <a:avLst/>
          </a:prstGeom>
        </p:spPr>
      </p:pic>
      <p:sp>
        <p:nvSpPr>
          <p:cNvPr id="7" name="Rectangle 6"/>
          <p:cNvSpPr/>
          <p:nvPr/>
        </p:nvSpPr>
        <p:spPr>
          <a:xfrm>
            <a:off x="8553157" y="3810000"/>
            <a:ext cx="2377440" cy="131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37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a:p>
                <a:pPr marL="457200" lvl="1" indent="0" algn="just">
                  <a:lnSpc>
                    <a:spcPct val="120000"/>
                  </a:lnSpc>
                  <a:buNone/>
                </a:pPr>
                <a:r>
                  <a:rPr lang="en-US" sz="2400" dirty="0">
                    <a:latin typeface="Times New Roman" pitchFamily="18" charset="0"/>
                    <a:cs typeface="Times New Roman" pitchFamily="18" charset="0"/>
                  </a:rPr>
                  <a:t>•  </a:t>
                </a:r>
                <a:r>
                  <a:rPr lang="en-US" sz="2400" u="sng" dirty="0" smtClean="0">
                    <a:latin typeface="Times New Roman" pitchFamily="18" charset="0"/>
                    <a:cs typeface="Times New Roman" pitchFamily="18" charset="0"/>
                  </a:rPr>
                  <a:t>HN5</a:t>
                </a:r>
                <a:r>
                  <a:rPr lang="en-US" sz="2400" dirty="0" smtClean="0">
                    <a:latin typeface="Times New Roman" pitchFamily="18" charset="0"/>
                    <a:cs typeface="Times New Roman" pitchFamily="18" charset="0"/>
                  </a:rPr>
                  <a:t>: average degree of 5</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HNNP</a:t>
                </a:r>
                <a:r>
                  <a:rPr lang="en-US" sz="2400" dirty="0" smtClean="0">
                    <a:latin typeface="Times New Roman" pitchFamily="18" charset="0"/>
                    <a:cs typeface="Times New Roman" pitchFamily="18" charset="0"/>
                  </a:rPr>
                  <a:t>: average degree of 4</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HN6</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average degree of 6</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98366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0"/>
            <a:ext cx="8229600" cy="1143000"/>
          </a:xfrm>
        </p:spPr>
        <p:txBody>
          <a:bodyPr>
            <a:normAutofit/>
          </a:bodyPr>
          <a:lstStyle/>
          <a:p>
            <a:r>
              <a:rPr lang="en-US" sz="3600" dirty="0">
                <a:latin typeface="helvetica" panose="020B0604020202020204" pitchFamily="34" charset="0"/>
                <a:cs typeface="helvetica" panose="020B0604020202020204" pitchFamily="34" charset="0"/>
              </a:rPr>
              <a:t>Why Hierarchical Networks (HNs)?</a:t>
            </a:r>
          </a:p>
        </p:txBody>
      </p:sp>
      <p:sp>
        <p:nvSpPr>
          <p:cNvPr id="3" name="Content Placeholder 2"/>
          <p:cNvSpPr>
            <a:spLocks noGrp="1"/>
          </p:cNvSpPr>
          <p:nvPr>
            <p:ph idx="1"/>
          </p:nvPr>
        </p:nvSpPr>
        <p:spPr>
          <a:xfrm>
            <a:off x="1830885" y="1393372"/>
            <a:ext cx="8229600" cy="4525963"/>
          </a:xfrm>
        </p:spPr>
        <p:txBody>
          <a:bodyPr>
            <a:normAutofit/>
          </a:bodyPr>
          <a:lstStyle/>
          <a:p>
            <a:pPr>
              <a:spcAft>
                <a:spcPts val="1800"/>
              </a:spcAft>
            </a:pPr>
            <a:r>
              <a:rPr lang="en-US" dirty="0">
                <a:latin typeface="helvetica" panose="020B0604020202020204" pitchFamily="34" charset="0"/>
                <a:cs typeface="helvetica" panose="020B0604020202020204" pitchFamily="34" charset="0"/>
              </a:rPr>
              <a:t>Exactly solvable by Renormalization </a:t>
            </a:r>
            <a:r>
              <a:rPr lang="en-US" dirty="0" smtClean="0">
                <a:latin typeface="helvetica" panose="020B0604020202020204" pitchFamily="34" charset="0"/>
                <a:cs typeface="helvetica" panose="020B0604020202020204" pitchFamily="34" charset="0"/>
              </a:rPr>
              <a:t>Group (RG)</a:t>
            </a: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Lattice-like structure</a:t>
            </a:r>
          </a:p>
          <a:p>
            <a:pPr lvl="1">
              <a:spcAft>
                <a:spcPts val="1800"/>
              </a:spcAft>
              <a:buFont typeface="Wingdings" panose="05000000000000000000" pitchFamily="2" charset="2"/>
              <a:buChar char="§"/>
            </a:pPr>
            <a:r>
              <a:rPr lang="en-US" dirty="0">
                <a:solidFill>
                  <a:schemeClr val="tx1">
                    <a:lumMod val="50000"/>
                    <a:lumOff val="50000"/>
                  </a:schemeClr>
                </a:solidFill>
                <a:latin typeface="helvetica" panose="020B0604020202020204" pitchFamily="34" charset="0"/>
                <a:cs typeface="helvetica" panose="020B0604020202020204" pitchFamily="34" charset="0"/>
              </a:rPr>
              <a:t>Mean-Field            HNs            Regular lattice</a:t>
            </a:r>
          </a:p>
          <a:p>
            <a:r>
              <a:rPr lang="en-US" dirty="0">
                <a:latin typeface="helvetica" panose="020B0604020202020204" pitchFamily="34" charset="0"/>
                <a:cs typeface="helvetica" panose="020B0604020202020204" pitchFamily="34" charset="0"/>
              </a:rPr>
              <a:t>Different </a:t>
            </a:r>
            <a:r>
              <a:rPr lang="en-US" dirty="0" smtClean="0">
                <a:latin typeface="helvetica" panose="020B0604020202020204" pitchFamily="34" charset="0"/>
                <a:cs typeface="helvetica" panose="020B0604020202020204" pitchFamily="34" charset="0"/>
              </a:rPr>
              <a:t>structures</a:t>
            </a:r>
            <a:endParaRPr lang="en-US" dirty="0">
              <a:latin typeface="helvetica" panose="020B0604020202020204" pitchFamily="34" charset="0"/>
              <a:cs typeface="helvetica" panose="020B0604020202020204" pitchFamily="34" charset="0"/>
            </a:endParaRPr>
          </a:p>
        </p:txBody>
      </p:sp>
      <p:sp>
        <p:nvSpPr>
          <p:cNvPr id="4" name="Right Arrow 3"/>
          <p:cNvSpPr/>
          <p:nvPr/>
        </p:nvSpPr>
        <p:spPr>
          <a:xfrm>
            <a:off x="449178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ight Arrow 4"/>
          <p:cNvSpPr/>
          <p:nvPr/>
        </p:nvSpPr>
        <p:spPr>
          <a:xfrm>
            <a:off x="604055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C:\Users\xcheng7\Google Drive\Research\Dissertation\defense\HN_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4744" t="39276" r="31898" b="26795"/>
          <a:stretch/>
        </p:blipFill>
        <p:spPr bwMode="auto">
          <a:xfrm>
            <a:off x="2114436" y="3730173"/>
            <a:ext cx="6158708" cy="220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2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5129438"/>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marL="457200" lvl="1" indent="0">
                  <a:lnSpc>
                    <a:spcPct val="110000"/>
                  </a:lnSpc>
                  <a:spcBef>
                    <a:spcPts val="0"/>
                  </a:spcBef>
                  <a:buNone/>
                </a:pPr>
                <a:r>
                  <a:rPr lang="en-US" sz="2000" dirty="0">
                    <a:latin typeface="Times New Roman" panose="02020603050405020304" pitchFamily="18" charset="0"/>
                    <a:cs typeface="Times New Roman" panose="02020603050405020304" pitchFamily="18" charset="0"/>
                  </a:rPr>
                  <a:t>     randomly add or remove particle with </a:t>
                </a:r>
                <a14:m>
                  <m:oMath xmlns:m="http://schemas.openxmlformats.org/officeDocument/2006/math">
                    <m:r>
                      <a:rPr lang="en-US" sz="2000" i="1" smtClean="0">
                        <a:latin typeface="Cambria Math" panose="02040503050406030204" pitchFamily="18" charset="0"/>
                        <a:cs typeface="Times New Roman" panose="02020603050405020304" pitchFamily="18" charset="0"/>
                      </a:rPr>
                      <m:t>𝑃</m:t>
                    </m:r>
                    <m:d>
                      <m:dPr>
                        <m:ctrlPr>
                          <a:rPr lang="en-US" sz="2000" i="1" smtClean="0">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𝜇</m:t>
                        </m:r>
                      </m:e>
                    </m:d>
                    <m:r>
                      <a:rPr lang="en-US" sz="2000" i="1">
                        <a:latin typeface="Cambria Math" panose="02040503050406030204" pitchFamily="18" charset="0"/>
                        <a:cs typeface="Times New Roman" panose="02020603050405020304" pitchFamily="18" charset="0"/>
                      </a:rPr>
                      <m:t>;</m:t>
                    </m:r>
                  </m:oMath>
                </a14:m>
                <a:endParaRPr lang="en-US" sz="2000" i="1" dirty="0">
                  <a:latin typeface="Cambria Math" panose="02040503050406030204" pitchFamily="18" charset="0"/>
                  <a:cs typeface="Times New Roman" panose="02020603050405020304" pitchFamily="18" charset="0"/>
                </a:endParaRPr>
              </a:p>
              <a:p>
                <a:pPr marL="457200" lvl="1" indent="0">
                  <a:lnSpc>
                    <a:spcPct val="110000"/>
                  </a:lnSpc>
                  <a:spcBef>
                    <a:spcPts val="0"/>
                  </a:spcBef>
                  <a:spcAft>
                    <a:spcPts val="3000"/>
                  </a:spcAft>
                  <a:buNone/>
                </a:pPr>
                <a:r>
                  <a:rPr lang="en-US" sz="2000" dirty="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𝜇</m:t>
                    </m:r>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smtClean="0">
                    <a:latin typeface="Times New Roman" panose="02020603050405020304" pitchFamily="18" charset="0"/>
                    <a:cs typeface="Times New Roman" panose="02020603050405020304" pitchFamily="18" charset="0"/>
                  </a:rPr>
                  <a:t>increased </a:t>
                </a:r>
                <a:r>
                  <a:rPr lang="en-US" sz="2000" dirty="0">
                    <a:latin typeface="Times New Roman" panose="02020603050405020304" pitchFamily="18" charset="0"/>
                    <a:cs typeface="Times New Roman" panose="02020603050405020304" pitchFamily="18" charset="0"/>
                  </a:rPr>
                  <a:t>by </a:t>
                </a:r>
                <a14:m>
                  <m:oMath xmlns:m="http://schemas.openxmlformats.org/officeDocument/2006/math">
                    <m:r>
                      <a:rPr lang="en-US" sz="2000" i="1">
                        <a:latin typeface="Cambria Math" panose="02040503050406030204" pitchFamily="18" charset="0"/>
                        <a:cs typeface="Times New Roman" panose="02020603050405020304" pitchFamily="18" charset="0"/>
                      </a:rPr>
                      <m:t>𝑑</m:t>
                    </m:r>
                    <m:r>
                      <a:rPr lang="en-US" sz="2000" i="1">
                        <a:latin typeface="Cambria Math" panose="02040503050406030204" pitchFamily="18" charset="0"/>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 per MC </a:t>
                </a:r>
                <a:r>
                  <a:rPr lang="en-US" sz="2000" dirty="0" smtClean="0">
                    <a:latin typeface="Times New Roman" panose="02020603050405020304" pitchFamily="18" charset="0"/>
                    <a:cs typeface="Times New Roman" panose="02020603050405020304" pitchFamily="18" charset="0"/>
                  </a:rPr>
                  <a:t>sweep; </a:t>
                </a:r>
                <a:endParaRPr lang="en-US" sz="2000" dirty="0">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a:solidFill>
                      <a:srgbClr val="0070C0"/>
                    </a:solidFill>
                    <a:latin typeface="Times New Roman" panose="02020603050405020304" pitchFamily="18" charset="0"/>
                    <a:cs typeface="Times New Roman" panose="02020603050405020304" pitchFamily="18" charset="0"/>
                  </a:rPr>
                  <a:t>Wang-Landau 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panose="02040503050406030204" pitchFamily="18" charset="0"/>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panose="02040503050406030204" pitchFamily="18" charset="0"/>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panose="02040503050406030204" pitchFamily="18" charset="0"/>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panose="02040503050406030204" pitchFamily="18" charset="0"/>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e>
                      </m:nary>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1" i="1">
                              <a:solidFill>
                                <a:srgbClr val="C00000"/>
                              </a:solidFill>
                              <a:latin typeface="Cambria Math"/>
                              <a:cs typeface="Times New Roman" panose="02020603050405020304" pitchFamily="18" charset="0"/>
                            </a:rPr>
                            <m:t>𝒏</m:t>
                          </m:r>
                          <m:r>
                            <a:rPr lang="en-US" i="1">
                              <a:latin typeface="Cambria Math"/>
                              <a:cs typeface="Times New Roman" panose="02020603050405020304" pitchFamily="18" charset="0"/>
                            </a:rPr>
                            <m:t>𝜇</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0 allowed neighbors)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5129438"/>
              </a:xfrm>
              <a:blipFill rotWithShape="1">
                <a:blip r:embed="rId3"/>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1850957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panose="02040503050406030204" pitchFamily="18" charset="0"/>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panose="02040503050406030204" pitchFamily="18" charset="0"/>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panose="02040503050406030204" pitchFamily="18" charset="0"/>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859"/>
                </a:stretch>
              </a:blipFill>
            </p:spPr>
            <p:txBody>
              <a:bodyPr/>
              <a:lstStyle/>
              <a:p>
                <a:r>
                  <a:rPr lang="en-US">
                    <a:noFill/>
                  </a:rPr>
                  <a:t> </a:t>
                </a:r>
              </a:p>
            </p:txBody>
          </p:sp>
        </mc:Fallback>
      </mc:AlternateContent>
    </p:spTree>
    <p:extLst>
      <p:ext uri="{BB962C8B-B14F-4D97-AF65-F5344CB8AC3E}">
        <p14:creationId xmlns:p14="http://schemas.microsoft.com/office/powerpoint/2010/main" val="31838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latin typeface="helvetica" panose="020B0604020202020204" pitchFamily="34" charset="0"/>
                <a:cs typeface="helvetica" panose="020B0604020202020204" pitchFamily="34" charset="0"/>
              </a:rPr>
              <a:t>Outline</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513267"/>
            <a:ext cx="10515600" cy="4351338"/>
          </a:xfrm>
        </p:spPr>
        <p:txBody>
          <a:bodyPr>
            <a:normAutofit lnSpcReduction="10000"/>
          </a:bodyPr>
          <a:lstStyle/>
          <a:p>
            <a:pPr>
              <a:lnSpc>
                <a:spcPct val="150000"/>
              </a:lnSpc>
              <a:spcAft>
                <a:spcPts val="1200"/>
              </a:spcAft>
            </a:pPr>
            <a:r>
              <a:rPr lang="en-US" dirty="0" smtClean="0">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a:t>
            </a:r>
            <a:r>
              <a:rPr lang="en-US" dirty="0" smtClean="0">
                <a:latin typeface="helvetica" panose="020B0604020202020204" pitchFamily="34" charset="0"/>
                <a:cs typeface="helvetica" panose="020B0604020202020204" pitchFamily="34" charset="0"/>
              </a:rPr>
              <a:t>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a:t>
            </a:r>
            <a:r>
              <a:rPr lang="en-US" b="1" dirty="0" smtClean="0">
                <a:latin typeface="helvetica" panose="020B0604020202020204" pitchFamily="34" charset="0"/>
                <a:cs typeface="helvetica" panose="020B0604020202020204" pitchFamily="34" charset="0"/>
              </a:rPr>
              <a:t>Random Field </a:t>
            </a:r>
            <a:r>
              <a:rPr lang="en-US" b="1" dirty="0" err="1" smtClean="0">
                <a:latin typeface="helvetica" panose="020B0604020202020204" pitchFamily="34" charset="0"/>
                <a:cs typeface="helvetica" panose="020B0604020202020204" pitchFamily="34" charset="0"/>
              </a:rPr>
              <a:t>Ising</a:t>
            </a:r>
            <a:r>
              <a:rPr lang="en-US" b="1"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latin typeface="helvetica" panose="020B0604020202020204" pitchFamily="34" charset="0"/>
                <a:cs typeface="helvetica" panose="020B0604020202020204" pitchFamily="34" charset="0"/>
              </a:rPr>
              <a:t>Summary</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162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Tree>
    <p:extLst>
      <p:ext uri="{BB962C8B-B14F-4D97-AF65-F5344CB8AC3E}">
        <p14:creationId xmlns:p14="http://schemas.microsoft.com/office/powerpoint/2010/main" val="3424816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
        <p:nvSpPr>
          <p:cNvPr id="6" name="TextBox 5"/>
          <p:cNvSpPr txBox="1"/>
          <p:nvPr/>
        </p:nvSpPr>
        <p:spPr>
          <a:xfrm>
            <a:off x="2859314" y="5283200"/>
            <a:ext cx="5762172" cy="369332"/>
          </a:xfrm>
          <a:prstGeom prst="rect">
            <a:avLst/>
          </a:prstGeom>
          <a:noFill/>
        </p:spPr>
        <p:txBody>
          <a:bodyPr wrap="square" rtlCol="0">
            <a:spAutoFit/>
          </a:bodyPr>
          <a:lstStyle/>
          <a:p>
            <a:pPr algn="ctr"/>
            <a:r>
              <a:rPr lang="en-US" b="1" dirty="0" smtClean="0">
                <a:solidFill>
                  <a:srgbClr val="C00000"/>
                </a:solidFill>
                <a:latin typeface="Helvetica" pitchFamily="34" charset="0"/>
              </a:rPr>
              <a:t>Extremely slow for large system size</a:t>
            </a:r>
            <a:endParaRPr lang="en-US" b="1" dirty="0">
              <a:solidFill>
                <a:srgbClr val="C00000"/>
              </a:solidFill>
              <a:latin typeface="Helvetica" pitchFamily="34" charset="0"/>
            </a:endParaRPr>
          </a:p>
        </p:txBody>
      </p:sp>
    </p:spTree>
    <p:extLst>
      <p:ext uri="{BB962C8B-B14F-4D97-AF65-F5344CB8AC3E}">
        <p14:creationId xmlns:p14="http://schemas.microsoft.com/office/powerpoint/2010/main" val="3175111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lnSpcReduction="10000"/>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panose="02040503050406030204" pitchFamily="18" charset="0"/>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panose="02040503050406030204" pitchFamily="18" charset="0"/>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b="1" dirty="0" smtClean="0">
                    <a:solidFill>
                      <a:srgbClr val="C00000"/>
                    </a:solidFill>
                    <a:latin typeface="Helvetica" pitchFamily="34" charset="0"/>
                    <a:cs typeface="Times New Roman" panose="02020603050405020304" pitchFamily="18" charset="0"/>
                  </a:rPr>
                  <a:t>Exchange particle with an empty site</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panose="02040503050406030204" pitchFamily="18" charset="0"/>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panose="02040503050406030204" pitchFamily="18" charset="0"/>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panose="02040503050406030204" pitchFamily="18" charset="0"/>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1595"/>
                </a:stretch>
              </a:blipFill>
            </p:spPr>
            <p:txBody>
              <a:bodyPr/>
              <a:lstStyle/>
              <a:p>
                <a:r>
                  <a:rPr lang="en-US">
                    <a:noFill/>
                  </a:rPr>
                  <a:t> </a:t>
                </a:r>
              </a:p>
            </p:txBody>
          </p:sp>
        </mc:Fallback>
      </mc:AlternateContent>
    </p:spTree>
    <p:extLst>
      <p:ext uri="{BB962C8B-B14F-4D97-AF65-F5344CB8AC3E}">
        <p14:creationId xmlns:p14="http://schemas.microsoft.com/office/powerpoint/2010/main" val="2487818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6039"/>
            <a:ext cx="8229600" cy="944562"/>
          </a:xfrm>
        </p:spPr>
        <p:txBody>
          <a:bodyPr>
            <a:normAutofit/>
          </a:bodyPr>
          <a:lstStyle/>
          <a:p>
            <a:r>
              <a:rPr lang="en-US" sz="3600" dirty="0">
                <a:latin typeface="helvetica" panose="020B0604020202020204" pitchFamily="34" charset="0"/>
                <a:cs typeface="helvetica" panose="020B0604020202020204" pitchFamily="34" charset="0"/>
              </a:rPr>
              <a:t>Results of Wang-Landau sampling</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9739" y="1295400"/>
            <a:ext cx="524880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a:xfrm>
            <a:off x="6600092" y="1982614"/>
            <a:ext cx="4330505" cy="1942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200" dirty="0">
                <a:latin typeface="helvetica" panose="020B0604020202020204" pitchFamily="34" charset="0"/>
                <a:cs typeface="helvetica" panose="020B0604020202020204" pitchFamily="34" charset="0"/>
              </a:rPr>
              <a:t>N=512</a:t>
            </a:r>
          </a:p>
          <a:p>
            <a:pPr>
              <a:spcAft>
                <a:spcPts val="1200"/>
              </a:spcAft>
            </a:pPr>
            <a:r>
              <a:rPr lang="en-US" sz="2200" dirty="0">
                <a:latin typeface="helvetica" panose="020B0604020202020204" pitchFamily="34" charset="0"/>
                <a:cs typeface="helvetica" panose="020B0604020202020204" pitchFamily="34" charset="0"/>
              </a:rPr>
              <a:t>Does NOT converge for larger system size</a:t>
            </a:r>
          </a:p>
        </p:txBody>
      </p:sp>
    </p:spTree>
    <p:extLst>
      <p:ext uri="{BB962C8B-B14F-4D97-AF65-F5344CB8AC3E}">
        <p14:creationId xmlns:p14="http://schemas.microsoft.com/office/powerpoint/2010/main" val="2482577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78" y="1263947"/>
            <a:ext cx="5574322" cy="5004767"/>
          </a:xfrm>
        </p:spPr>
        <p:txBody>
          <a:bodyPr>
            <a:normAutofit/>
          </a:bodyPr>
          <a:lstStyle/>
          <a:p>
            <a:pPr>
              <a:spcBef>
                <a:spcPts val="1200"/>
              </a:spcBef>
              <a:spcAft>
                <a:spcPts val="600"/>
              </a:spcAft>
            </a:pPr>
            <a:r>
              <a:rPr lang="en-US" sz="2400" dirty="0">
                <a:latin typeface="helvetica" panose="020B0604020202020204" pitchFamily="34" charset="0"/>
                <a:cs typeface="helvetica" panose="020B0604020202020204" pitchFamily="34" charset="0"/>
              </a:rPr>
              <a:t>Simulated annealing vs RG</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dirty="0" smtClean="0">
                <a:latin typeface="helvetica" panose="020B0604020202020204" pitchFamily="34" charset="0"/>
                <a:cs typeface="helvetica" panose="020B0604020202020204" pitchFamily="34" charset="0"/>
              </a:rPr>
              <a:t>Power-law relaxation</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b="1" dirty="0" smtClean="0">
                <a:solidFill>
                  <a:srgbClr val="C00000"/>
                </a:solidFill>
                <a:latin typeface="helvetica" panose="020B0604020202020204" pitchFamily="34" charset="0"/>
                <a:cs typeface="helvetica" panose="020B0604020202020204" pitchFamily="34" charset="0"/>
              </a:rPr>
              <a:t>Jamming </a:t>
            </a:r>
            <a:r>
              <a:rPr lang="en-US" sz="2400" b="1" dirty="0">
                <a:solidFill>
                  <a:srgbClr val="C00000"/>
                </a:solidFill>
                <a:latin typeface="helvetica" panose="020B0604020202020204" pitchFamily="34" charset="0"/>
                <a:cs typeface="helvetica" panose="020B0604020202020204" pitchFamily="34" charset="0"/>
              </a:rPr>
              <a:t>transition exists</a:t>
            </a:r>
            <a:r>
              <a:rPr lang="en-US" sz="2400" dirty="0">
                <a:latin typeface="helvetica" panose="020B0604020202020204" pitchFamily="34" charset="0"/>
                <a:cs typeface="helvetica" panose="020B0604020202020204" pitchFamily="34" charset="0"/>
              </a:rPr>
              <a:t>;</a:t>
            </a:r>
          </a:p>
          <a:p>
            <a:pPr>
              <a:spcAft>
                <a:spcPts val="1200"/>
              </a:spcAft>
            </a:pPr>
            <a:r>
              <a:rPr lang="en-US" sz="2400" b="1" dirty="0">
                <a:solidFill>
                  <a:srgbClr val="0070C0"/>
                </a:solidFill>
                <a:latin typeface="helvetica" panose="020B0604020202020204" pitchFamily="34" charset="0"/>
                <a:cs typeface="helvetica" panose="020B0604020202020204" pitchFamily="34" charset="0"/>
              </a:rPr>
              <a:t>No Phase </a:t>
            </a:r>
            <a:r>
              <a:rPr lang="en-US" sz="2400" b="1" dirty="0" smtClean="0">
                <a:solidFill>
                  <a:srgbClr val="0070C0"/>
                </a:solidFill>
                <a:latin typeface="helvetica" panose="020B0604020202020204" pitchFamily="34" charset="0"/>
                <a:cs typeface="helvetica" panose="020B0604020202020204" pitchFamily="34" charset="0"/>
              </a:rPr>
              <a:t>Transition</a:t>
            </a:r>
            <a:endParaRPr lang="en-US" sz="2400" dirty="0">
              <a:latin typeface="helvetica" panose="020B0604020202020204" pitchFamily="34" charset="0"/>
              <a:cs typeface="helvetica" panose="020B0604020202020204" pitchFamily="34" charset="0"/>
            </a:endParaRPr>
          </a:p>
          <a:p>
            <a:pPr>
              <a:spcAft>
                <a:spcPts val="1200"/>
              </a:spcAft>
            </a:pPr>
            <a:endParaRPr lang="en-US" sz="2400" dirty="0">
              <a:latin typeface="helvetica" panose="020B0604020202020204" pitchFamily="34" charset="0"/>
              <a:cs typeface="helvetica" panose="020B0604020202020204" pitchFamily="34" charset="0"/>
            </a:endParaRPr>
          </a:p>
          <a:p>
            <a:pPr marL="0" indent="0">
              <a:spcAft>
                <a:spcPts val="1200"/>
              </a:spcAft>
              <a:buNone/>
            </a:pPr>
            <a:endParaRPr lang="en-US" sz="24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2" name="Title 1"/>
              <p:cNvSpPr txBox="1">
                <a:spLocks/>
              </p:cNvSpPr>
              <p:nvPr/>
            </p:nvSpPr>
            <p:spPr>
              <a:xfrm>
                <a:off x="0" y="0"/>
                <a:ext cx="55626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=0 </m:t>
                    </m:r>
                  </m:oMath>
                </a14:m>
                <a:r>
                  <a:rPr lang="en-US" sz="3600" dirty="0">
                    <a:latin typeface="helvetica" panose="020B0604020202020204" pitchFamily="34" charset="0"/>
                    <a:cs typeface="helvetica" panose="020B0604020202020204" pitchFamily="34" charset="0"/>
                  </a:rPr>
                  <a:t>for HN3</a:t>
                </a:r>
              </a:p>
            </p:txBody>
          </p:sp>
        </mc:Choice>
        <mc:Fallback xmlns="">
          <p:sp>
            <p:nvSpPr>
              <p:cNvPr id="12" name="Title 1"/>
              <p:cNvSpPr txBox="1">
                <a:spLocks noRot="1" noChangeAspect="1" noMove="1" noResize="1" noEditPoints="1" noAdjustHandles="1" noChangeArrowheads="1" noChangeShapeType="1" noTextEdit="1"/>
              </p:cNvSpPr>
              <p:nvPr/>
            </p:nvSpPr>
            <p:spPr>
              <a:xfrm>
                <a:off x="0" y="0"/>
                <a:ext cx="5562601" cy="914400"/>
              </a:xfrm>
              <a:prstGeom prst="rect">
                <a:avLst/>
              </a:prstGeom>
              <a:blipFill rotWithShape="0">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35965" y="3241002"/>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1/</m:t>
                      </m:r>
                      <m:r>
                        <a:rPr lang="en-US" i="1">
                          <a:latin typeface="Cambria Math"/>
                        </a:rPr>
                        <m:t>𝜇</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11964" y="3241002"/>
                <a:ext cx="1128479" cy="369332"/>
              </a:xfrm>
              <a:prstGeom prst="rect">
                <a:avLst/>
              </a:prstGeom>
              <a:blipFill rotWithShape="1">
                <a:blip r:embed="rId5"/>
                <a:stretch>
                  <a:fillRect b="-13333"/>
                </a:stretch>
              </a:blipFill>
            </p:spPr>
            <p:txBody>
              <a:bodyPr/>
              <a:lstStyle/>
              <a:p>
                <a:r>
                  <a:rPr lang="en-US">
                    <a:noFill/>
                  </a:rPr>
                  <a:t> </a:t>
                </a:r>
              </a:p>
            </p:txBody>
          </p:sp>
        </mc:Fallback>
      </mc:AlternateContent>
      <p:pic>
        <p:nvPicPr>
          <p:cNvPr id="2050" name="Picture 2" descr="C:\Users\xcheng7\Google Drive\Research\MetaStable\figs_fcode\HN3_JamRGScal_UGA.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87" t="8559" r="9439" b="7715"/>
          <a:stretch/>
        </p:blipFill>
        <p:spPr bwMode="auto">
          <a:xfrm>
            <a:off x="7039312" y="3610335"/>
            <a:ext cx="3121783" cy="28815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xcheng7\Google Drive\Research\MetaStable\figs_fcode\HN3_JamRGScal_UGA.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1" t="8751" r="51699" b="8551"/>
          <a:stretch/>
        </p:blipFill>
        <p:spPr bwMode="auto">
          <a:xfrm>
            <a:off x="6968609" y="457200"/>
            <a:ext cx="3222302" cy="2868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p:cNvSpPr txBox="1"/>
              <p:nvPr/>
            </p:nvSpPr>
            <p:spPr>
              <a:xfrm rot="16200000">
                <a:off x="6197966" y="1695381"/>
                <a:ext cx="1254514"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𝜌</m:t>
                          </m:r>
                        </m:e>
                        <m:sub>
                          <m:r>
                            <a:rPr lang="en-US" i="1">
                              <a:latin typeface="Cambria Math"/>
                            </a:rPr>
                            <m:t>𝐶𝑃</m:t>
                          </m:r>
                        </m:sub>
                      </m:sSub>
                      <m:r>
                        <a:rPr lang="en-US" i="1">
                          <a:latin typeface="Cambria Math"/>
                        </a:rPr>
                        <m:t>−</m:t>
                      </m:r>
                      <m:sSub>
                        <m:sSubPr>
                          <m:ctrlPr>
                            <a:rPr lang="en-US" i="1">
                              <a:latin typeface="Cambria Math" panose="02040503050406030204" pitchFamily="18" charset="0"/>
                            </a:rPr>
                          </m:ctrlPr>
                        </m:sSubPr>
                        <m:e>
                          <m:r>
                            <a:rPr lang="en-US" i="1">
                              <a:latin typeface="Cambria Math"/>
                            </a:rPr>
                            <m:t>𝜌</m:t>
                          </m:r>
                        </m:e>
                        <m:sub>
                          <m:r>
                            <a:rPr lang="en-US" i="1">
                              <a:latin typeface="Cambria Math"/>
                            </a:rPr>
                            <m:t>𝜇</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4673966" y="1695381"/>
                <a:ext cx="1254514" cy="391646"/>
              </a:xfrm>
              <a:prstGeom prst="rect">
                <a:avLst/>
              </a:prstGeom>
              <a:blipFill rotWithShape="1">
                <a:blip r:embed="rId8"/>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015520" y="6400800"/>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𝑑</m:t>
                      </m:r>
                      <m:r>
                        <a:rPr lang="en-US" i="1">
                          <a:latin typeface="Cambria Math"/>
                        </a:rPr>
                        <m:t>𝜇</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91519" y="6400800"/>
                <a:ext cx="1128479" cy="369332"/>
              </a:xfrm>
              <a:prstGeom prst="rect">
                <a:avLst/>
              </a:prstGeom>
              <a:blipFill rotWithShape="1">
                <a:blip r:embed="rId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rot="16200000">
                <a:off x="6242566" y="4654034"/>
                <a:ext cx="144780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𝐶𝑃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a:rPr>
                            <m:t>∞</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rot="16200000">
                <a:off x="4718566" y="4654034"/>
                <a:ext cx="1447800" cy="369332"/>
              </a:xfrm>
              <a:prstGeom prst="rect">
                <a:avLst/>
              </a:prstGeom>
              <a:blipFill rotWithShape="1">
                <a:blip r:embed="rId10"/>
                <a:stretch>
                  <a:fillRect r="-5000"/>
                </a:stretch>
              </a:blipFill>
            </p:spPr>
            <p:txBody>
              <a:bodyPr/>
              <a:lstStyle/>
              <a:p>
                <a:r>
                  <a:rPr lang="en-US">
                    <a:noFill/>
                  </a:rPr>
                  <a:t> </a:t>
                </a:r>
              </a:p>
            </p:txBody>
          </p:sp>
        </mc:Fallback>
      </mc:AlternateContent>
    </p:spTree>
    <p:extLst>
      <p:ext uri="{BB962C8B-B14F-4D97-AF65-F5344CB8AC3E}">
        <p14:creationId xmlns:p14="http://schemas.microsoft.com/office/powerpoint/2010/main" val="2194155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xcheng\Google Drive\Research\JammingRG\HN35_CodeData\H5_PackvsMu_MCWL.bmp"/>
          <p:cNvPicPr>
            <a:picLocks noChangeAspect="1" noChangeArrowheads="1"/>
          </p:cNvPicPr>
          <p:nvPr/>
        </p:nvPicPr>
        <p:blipFill rotWithShape="1">
          <a:blip r:embed="rId2">
            <a:extLst>
              <a:ext uri="{28A0092B-C50C-407E-A947-70E740481C1C}">
                <a14:useLocalDpi xmlns:a14="http://schemas.microsoft.com/office/drawing/2010/main" val="0"/>
              </a:ext>
            </a:extLst>
          </a:blip>
          <a:srcRect l="6252" t="5463" r="7655" b="5987"/>
          <a:stretch/>
        </p:blipFill>
        <p:spPr bwMode="auto">
          <a:xfrm>
            <a:off x="7466067" y="1460601"/>
            <a:ext cx="4150833" cy="4061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525914" y="23816"/>
                <a:ext cx="8229600" cy="914400"/>
              </a:xfrm>
            </p:spPr>
            <p:txBody>
              <a:bodyPr>
                <a:normAutofit/>
              </a:body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=1</m:t>
                    </m:r>
                  </m:oMath>
                </a14:m>
                <a:r>
                  <a:rPr lang="en-US" sz="3600" dirty="0">
                    <a:latin typeface="helvetica" panose="020B0604020202020204" pitchFamily="34" charset="0"/>
                    <a:cs typeface="helvetica" panose="020B0604020202020204" pitchFamily="34" charset="0"/>
                  </a:rPr>
                  <a:t> for HN5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25914" y="23816"/>
                <a:ext cx="8229600" cy="914400"/>
              </a:xfrm>
              <a:blipFill rotWithShape="0">
                <a:blip r:embed="rId3"/>
                <a:stretch>
                  <a:fillRect l="-2222" b="-7333"/>
                </a:stretch>
              </a:blipFill>
            </p:spPr>
            <p:txBody>
              <a:bodyPr/>
              <a:lstStyle/>
              <a:p>
                <a:r>
                  <a:rPr lang="en-US">
                    <a:noFill/>
                  </a:rPr>
                  <a:t> </a:t>
                </a:r>
              </a:p>
            </p:txBody>
          </p:sp>
        </mc:Fallback>
      </mc:AlternateContent>
      <p:sp>
        <p:nvSpPr>
          <p:cNvPr id="3" name="Content Placeholder 2"/>
          <p:cNvSpPr>
            <a:spLocks noGrp="1"/>
          </p:cNvSpPr>
          <p:nvPr>
            <p:ph idx="1"/>
          </p:nvPr>
        </p:nvSpPr>
        <p:spPr>
          <a:xfrm>
            <a:off x="525915" y="1463677"/>
            <a:ext cx="6540042" cy="5257799"/>
          </a:xfrm>
        </p:spPr>
        <p:txBody>
          <a:bodyPr>
            <a:normAutofit/>
          </a:bodyPr>
          <a:lstStyle/>
          <a:p>
            <a:pPr>
              <a:lnSpc>
                <a:spcPct val="110000"/>
              </a:lnSpc>
              <a:spcAft>
                <a:spcPts val="1200"/>
              </a:spcAft>
            </a:pPr>
            <a:r>
              <a:rPr lang="en-US" sz="2400" dirty="0">
                <a:latin typeface="helvetica" panose="020B0604020202020204" pitchFamily="34" charset="0"/>
                <a:cs typeface="helvetica" panose="020B0604020202020204" pitchFamily="34" charset="0"/>
              </a:rPr>
              <a:t>Simulation agrees well with </a:t>
            </a:r>
            <a:r>
              <a:rPr lang="en-US" sz="2400" dirty="0" smtClean="0">
                <a:latin typeface="helvetica" panose="020B0604020202020204" pitchFamily="34" charset="0"/>
                <a:cs typeface="helvetica" panose="020B0604020202020204" pitchFamily="34" charset="0"/>
              </a:rPr>
              <a:t>Wang-Landau;</a:t>
            </a:r>
            <a:endParaRPr lang="en-US" sz="2400" dirty="0">
              <a:latin typeface="helvetica" panose="020B0604020202020204" pitchFamily="34" charset="0"/>
              <a:cs typeface="helvetica" panose="020B0604020202020204" pitchFamily="34" charset="0"/>
            </a:endParaRPr>
          </a:p>
          <a:p>
            <a:pPr>
              <a:lnSpc>
                <a:spcPct val="110000"/>
              </a:lnSpc>
              <a:spcAft>
                <a:spcPts val="1200"/>
              </a:spcAft>
            </a:pPr>
            <a:r>
              <a:rPr lang="en-US" sz="2200" dirty="0">
                <a:latin typeface="helvetica" panose="020B0604020202020204" pitchFamily="34" charset="0"/>
                <a:cs typeface="helvetica" panose="020B0604020202020204" pitchFamily="34" charset="0"/>
              </a:rPr>
              <a:t>Converge </a:t>
            </a:r>
            <a:r>
              <a:rPr lang="en-US" sz="2200" dirty="0" smtClean="0">
                <a:latin typeface="helvetica" panose="020B0604020202020204" pitchFamily="34" charset="0"/>
                <a:cs typeface="helvetica" panose="020B0604020202020204" pitchFamily="34" charset="0"/>
              </a:rPr>
              <a:t>faster </a:t>
            </a:r>
            <a:r>
              <a:rPr lang="en-US" sz="2200" dirty="0">
                <a:latin typeface="helvetica" panose="020B0604020202020204" pitchFamily="34" charset="0"/>
                <a:cs typeface="helvetica" panose="020B0604020202020204" pitchFamily="34" charset="0"/>
              </a:rPr>
              <a:t>for </a:t>
            </a:r>
            <a:r>
              <a:rPr lang="en-US" sz="2200" dirty="0" smtClean="0">
                <a:latin typeface="helvetica" panose="020B0604020202020204" pitchFamily="34" charset="0"/>
                <a:cs typeface="helvetica" panose="020B0604020202020204" pitchFamily="34" charset="0"/>
              </a:rPr>
              <a:t>large </a:t>
            </a:r>
            <a:r>
              <a:rPr lang="en-US" sz="2200" dirty="0">
                <a:latin typeface="helvetica" panose="020B0604020202020204" pitchFamily="34" charset="0"/>
                <a:cs typeface="helvetica" panose="020B0604020202020204" pitchFamily="34" charset="0"/>
              </a:rPr>
              <a:t>system sizes; </a:t>
            </a:r>
          </a:p>
          <a:p>
            <a:pPr>
              <a:lnSpc>
                <a:spcPct val="110000"/>
              </a:lnSpc>
              <a:spcAft>
                <a:spcPts val="1200"/>
              </a:spcAft>
            </a:pPr>
            <a:endParaRPr lang="en-US" sz="2200" dirty="0">
              <a:latin typeface="helvetica" panose="020B0604020202020204" pitchFamily="34" charset="0"/>
              <a:cs typeface="helvetica" panose="020B0604020202020204" pitchFamily="34" charset="0"/>
            </a:endParaRPr>
          </a:p>
          <a:p>
            <a:pPr>
              <a:lnSpc>
                <a:spcPct val="110000"/>
              </a:lnSpc>
              <a:spcAft>
                <a:spcPts val="1200"/>
              </a:spcAft>
            </a:pPr>
            <a:r>
              <a:rPr lang="en-US" sz="2400" dirty="0">
                <a:solidFill>
                  <a:srgbClr val="C00000"/>
                </a:solidFill>
                <a:latin typeface="helvetica" panose="020B0604020202020204" pitchFamily="34" charset="0"/>
                <a:cs typeface="helvetica" panose="020B0604020202020204" pitchFamily="34" charset="0"/>
              </a:rPr>
              <a:t>Jamming state DOES NOT exist; </a:t>
            </a:r>
          </a:p>
          <a:p>
            <a:pPr>
              <a:lnSpc>
                <a:spcPct val="110000"/>
              </a:lnSpc>
              <a:spcAft>
                <a:spcPts val="1200"/>
              </a:spcAft>
            </a:pPr>
            <a:r>
              <a:rPr lang="en-US" sz="2400" dirty="0">
                <a:solidFill>
                  <a:srgbClr val="002060"/>
                </a:solidFill>
                <a:latin typeface="helvetica" panose="020B0604020202020204" pitchFamily="34" charset="0"/>
                <a:cs typeface="helvetica" panose="020B0604020202020204" pitchFamily="34" charset="0"/>
              </a:rPr>
              <a:t>No real phase transition</a:t>
            </a:r>
            <a:r>
              <a:rPr lang="en-US" sz="2400" dirty="0">
                <a:latin typeface="helvetica" panose="020B0604020202020204" pitchFamily="34" charset="0"/>
                <a:cs typeface="helvetica" panose="020B0604020202020204" pitchFamily="34" charset="0"/>
              </a:rPr>
              <a:t>; </a:t>
            </a:r>
          </a:p>
        </p:txBody>
      </p:sp>
      <mc:AlternateContent xmlns:mc="http://schemas.openxmlformats.org/markup-compatibility/2006" xmlns:a14="http://schemas.microsoft.com/office/drawing/2010/main">
        <mc:Choice Requires="a14">
          <p:sp>
            <p:nvSpPr>
              <p:cNvPr id="5" name="TextBox 4"/>
              <p:cNvSpPr txBox="1"/>
              <p:nvPr/>
            </p:nvSpPr>
            <p:spPr>
              <a:xfrm>
                <a:off x="9160413" y="5522463"/>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1/</m:t>
                      </m:r>
                      <m:r>
                        <a:rPr lang="en-US" sz="2000" i="1">
                          <a:latin typeface="Cambria Math"/>
                        </a:rPr>
                        <m:t>𝜇</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160413" y="5522463"/>
                <a:ext cx="1128479" cy="400110"/>
              </a:xfrm>
              <a:prstGeom prst="rect">
                <a:avLst/>
              </a:prstGeom>
              <a:blipFill rotWithShape="0">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rot="16200000">
                <a:off x="6701773" y="3061664"/>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𝜌</m:t>
                          </m:r>
                        </m:e>
                        <m:sub>
                          <m:r>
                            <a:rPr lang="en-US" sz="2000" i="1">
                              <a:latin typeface="Cambria Math"/>
                            </a:rPr>
                            <m:t>𝐶𝑃</m:t>
                          </m:r>
                        </m:sub>
                      </m:sSub>
                      <m:r>
                        <a:rPr lang="en-US" sz="2000" i="1">
                          <a:latin typeface="Cambria Math"/>
                        </a:rPr>
                        <m:t>−</m:t>
                      </m:r>
                      <m:r>
                        <a:rPr lang="en-US" sz="2000" i="1">
                          <a:latin typeface="Cambria Math"/>
                        </a:rPr>
                        <m:t>𝜌</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6701773" y="3061664"/>
                <a:ext cx="1128479" cy="400110"/>
              </a:xfrm>
              <a:prstGeom prst="rect">
                <a:avLst/>
              </a:prstGeom>
              <a:blipFill rotWithShape="0">
                <a:blip r:embed="rId5"/>
                <a:stretch>
                  <a:fillRect r="-7576"/>
                </a:stretch>
              </a:blipFill>
            </p:spPr>
            <p:txBody>
              <a:bodyPr/>
              <a:lstStyle/>
              <a:p>
                <a:r>
                  <a:rPr lang="en-US">
                    <a:noFill/>
                  </a:rPr>
                  <a:t> </a:t>
                </a:r>
              </a:p>
            </p:txBody>
          </p:sp>
        </mc:Fallback>
      </mc:AlternateContent>
    </p:spTree>
    <p:extLst>
      <p:ext uri="{BB962C8B-B14F-4D97-AF65-F5344CB8AC3E}">
        <p14:creationId xmlns:p14="http://schemas.microsoft.com/office/powerpoint/2010/main" val="1634474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Tree>
    <p:extLst>
      <p:ext uri="{BB962C8B-B14F-4D97-AF65-F5344CB8AC3E}">
        <p14:creationId xmlns:p14="http://schemas.microsoft.com/office/powerpoint/2010/main" val="3359901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a:p>
            <a:pPr>
              <a:lnSpc>
                <a:spcPct val="150000"/>
              </a:lnSpc>
            </a:pPr>
            <a:r>
              <a:rPr lang="en-US" sz="2400" b="1" u="sng" dirty="0" smtClean="0">
                <a:solidFill>
                  <a:srgbClr val="C00000"/>
                </a:solidFill>
                <a:latin typeface="helvetica" panose="020B0604020202020204" pitchFamily="34" charset="0"/>
                <a:cs typeface="helvetica" panose="020B0604020202020204" pitchFamily="34" charset="0"/>
              </a:rPr>
              <a:t>Jamming </a:t>
            </a:r>
            <a:r>
              <a:rPr lang="en-US" sz="2400" b="1" u="sng" dirty="0">
                <a:solidFill>
                  <a:srgbClr val="C00000"/>
                </a:solidFill>
                <a:latin typeface="helvetica" panose="020B0604020202020204" pitchFamily="34" charset="0"/>
                <a:cs typeface="helvetica" panose="020B0604020202020204" pitchFamily="34" charset="0"/>
              </a:rPr>
              <a:t>transition</a:t>
            </a:r>
            <a:r>
              <a:rPr lang="en-US" sz="2400" dirty="0">
                <a:latin typeface="helvetica" panose="020B0604020202020204" pitchFamily="34" charset="0"/>
                <a:cs typeface="helvetica" panose="020B0604020202020204" pitchFamily="34" charset="0"/>
              </a:rPr>
              <a:t> </a:t>
            </a:r>
            <a:r>
              <a:rPr lang="en-US" sz="2200" dirty="0">
                <a:latin typeface="helvetica" panose="020B0604020202020204" pitchFamily="34" charset="0"/>
                <a:cs typeface="helvetica" panose="020B0604020202020204" pitchFamily="34" charset="0"/>
              </a:rPr>
              <a:t>may not necessarily indicate a real </a:t>
            </a:r>
            <a:r>
              <a:rPr lang="en-US" sz="2400" b="1" u="sng" dirty="0">
                <a:solidFill>
                  <a:srgbClr val="002060"/>
                </a:solidFill>
                <a:latin typeface="helvetica" panose="020B0604020202020204" pitchFamily="34" charset="0"/>
                <a:cs typeface="helvetica" panose="020B0604020202020204" pitchFamily="34" charset="0"/>
              </a:rPr>
              <a:t>phase </a:t>
            </a:r>
            <a:r>
              <a:rPr lang="en-US" sz="2400" b="1" u="sng" dirty="0" smtClean="0">
                <a:solidFill>
                  <a:srgbClr val="002060"/>
                </a:solidFill>
                <a:latin typeface="helvetica" panose="020B0604020202020204" pitchFamily="34" charset="0"/>
                <a:cs typeface="helvetica" panose="020B0604020202020204" pitchFamily="34" charset="0"/>
              </a:rPr>
              <a:t>transition</a:t>
            </a:r>
            <a:endParaRPr lang="en-US" sz="22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584060699"/>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
        <p:nvSpPr>
          <p:cNvPr id="4" name="Rectangle 3"/>
          <p:cNvSpPr/>
          <p:nvPr/>
        </p:nvSpPr>
        <p:spPr>
          <a:xfrm>
            <a:off x="4681182" y="1296537"/>
            <a:ext cx="1883391" cy="996720"/>
          </a:xfrm>
          <a:prstGeom prst="rect">
            <a:avLst/>
          </a:prstGeom>
          <a:solidFill>
            <a:srgbClr val="FF0000">
              <a:alpha val="23000"/>
            </a:srgbClr>
          </a:solidFill>
          <a:ln w="508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7700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8791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39"/>
            <a:ext cx="8229600" cy="1143000"/>
          </a:xfrm>
        </p:spPr>
        <p:txBody>
          <a:bodyPr>
            <a:normAutofit/>
          </a:bodyPr>
          <a:lstStyle/>
          <a:p>
            <a:r>
              <a:rPr lang="en-US" sz="4000" dirty="0" smtClean="0">
                <a:latin typeface="helvetica" panose="020B0604020202020204" pitchFamily="34" charset="0"/>
                <a:cs typeface="helvetica" panose="020B0604020202020204" pitchFamily="34" charset="0"/>
              </a:rPr>
              <a:t>Antiferromagnetic </a:t>
            </a:r>
            <a:r>
              <a:rPr lang="en-US" sz="4000" dirty="0" err="1" smtClean="0">
                <a:latin typeface="helvetica" panose="020B0604020202020204" pitchFamily="34" charset="0"/>
                <a:cs typeface="helvetica" panose="020B0604020202020204" pitchFamily="34" charset="0"/>
              </a:rPr>
              <a:t>Ising</a:t>
            </a:r>
            <a:r>
              <a:rPr lang="en-US" sz="4000" dirty="0" smtClean="0">
                <a:latin typeface="helvetica" panose="020B0604020202020204" pitchFamily="34" charset="0"/>
                <a:cs typeface="helvetica" panose="020B0604020202020204" pitchFamily="34" charset="0"/>
              </a:rPr>
              <a:t> model</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663061" y="1131361"/>
            <a:ext cx="8229600" cy="5029200"/>
          </a:xfrm>
        </p:spPr>
        <p:txBody>
          <a:bodyPr>
            <a:normAutofit/>
          </a:bodyPr>
          <a:lstStyle/>
          <a:p>
            <a:r>
              <a:rPr lang="en-US" dirty="0">
                <a:latin typeface="helvetica" panose="020B0604020202020204" pitchFamily="34" charset="0"/>
                <a:cs typeface="helvetica" panose="020B0604020202020204" pitchFamily="34" charset="0"/>
              </a:rPr>
              <a:t>Antiferromagnetic </a:t>
            </a:r>
            <a:r>
              <a:rPr lang="en-US" dirty="0" err="1">
                <a:latin typeface="helvetica" panose="020B0604020202020204" pitchFamily="34" charset="0"/>
                <a:cs typeface="helvetica" panose="020B0604020202020204" pitchFamily="34" charset="0"/>
              </a:rPr>
              <a:t>Ising</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model</a:t>
            </a:r>
            <a:r>
              <a:rPr lang="en-US" sz="2000" dirty="0" smtClean="0">
                <a:latin typeface="helvetica" panose="020B0604020202020204" pitchFamily="34" charset="0"/>
                <a:cs typeface="helvetica" panose="020B0604020202020204" pitchFamily="34" charset="0"/>
              </a:rPr>
              <a:t>  </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dirty="0">
              <a:latin typeface="helvetica" panose="020B0604020202020204" pitchFamily="34" charset="0"/>
              <a:cs typeface="helvetica" panose="020B0604020202020204" pitchFamily="34" charset="0"/>
            </a:endParaRPr>
          </a:p>
          <a:p>
            <a:pPr>
              <a:spcBef>
                <a:spcPts val="5400"/>
              </a:spcBef>
            </a:pPr>
            <a:endParaRPr lang="en-US" sz="700" dirty="0" smtClean="0">
              <a:latin typeface="helvetica" panose="020B0604020202020204" pitchFamily="34" charset="0"/>
              <a:cs typeface="helvetica" panose="020B0604020202020204" pitchFamily="34" charset="0"/>
            </a:endParaRPr>
          </a:p>
          <a:p>
            <a:pPr>
              <a:spcBef>
                <a:spcPts val="3600"/>
              </a:spcBef>
            </a:pPr>
            <a:r>
              <a:rPr lang="en-US" dirty="0" smtClean="0">
                <a:latin typeface="helvetica" panose="020B0604020202020204" pitchFamily="34" charset="0"/>
                <a:cs typeface="helvetica" panose="020B0604020202020204" pitchFamily="34" charset="0"/>
              </a:rPr>
              <a:t>Geometric frustration: odd loops</a:t>
            </a:r>
            <a:endParaRPr lang="en-US" dirty="0">
              <a:latin typeface="helvetica" panose="020B0604020202020204" pitchFamily="34" charset="0"/>
              <a:cs typeface="helvetica" panose="020B0604020202020204" pitchFamily="34" charset="0"/>
            </a:endParaRPr>
          </a:p>
          <a:p>
            <a:pPr marL="0" indent="0">
              <a:buNone/>
            </a:pPr>
            <a:endParaRPr lang="en-US" dirty="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634730"/>
            <a:ext cx="2362200"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461" y="4654810"/>
            <a:ext cx="3352800" cy="181773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76601" y="2057400"/>
                <a:ext cx="2501261" cy="745332"/>
              </a:xfrm>
              <a:prstGeom prst="rect">
                <a:avLst/>
              </a:prstGeom>
              <a:noFill/>
            </p:spPr>
            <p:txBody>
              <a:bodyPr wrap="none" lIns="0" tIns="0" rIns="0" bIns="0" rtlCol="0">
                <a:spAutoFit/>
              </a:bodyPr>
              <a:lstStyle/>
              <a:p>
                <a:pPr marL="0" lvl="1"/>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𝐽</m:t>
                      </m:r>
                      <m:nary>
                        <m:naryPr>
                          <m:chr m:val="∑"/>
                          <m:subHide m:val="on"/>
                          <m:supHide m:val="on"/>
                          <m:ctrlPr>
                            <a:rPr lang="en-US" sz="2000" i="1">
                              <a:latin typeface="Cambria Math" panose="02040503050406030204" pitchFamily="18" charset="0"/>
                            </a:rPr>
                          </m:ctrlPr>
                        </m:naryPr>
                        <m:sub/>
                        <m:sup/>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𝑗</m:t>
                              </m:r>
                            </m:sub>
                          </m:sSub>
                        </m:e>
                      </m:nary>
                      <m:r>
                        <m:rPr>
                          <m:nor/>
                        </m:rPr>
                        <a:rPr lang="en-US" sz="2000" dirty="0"/>
                        <m:t> , </m:t>
                      </m:r>
                      <m:r>
                        <a:rPr lang="en-US" sz="2000" i="1">
                          <a:latin typeface="Cambria Math" panose="02040503050406030204" pitchFamily="18" charset="0"/>
                        </a:rPr>
                        <m:t>𝐽</m:t>
                      </m:r>
                      <m:r>
                        <a:rPr lang="en-US" sz="2000" i="1">
                          <a:latin typeface="Cambria Math" panose="02040503050406030204" pitchFamily="18" charset="0"/>
                        </a:rPr>
                        <m:t>&lt;0</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752600" y="2057400"/>
                <a:ext cx="2501261" cy="745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664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0"/>
            <a:ext cx="10515600" cy="1325563"/>
          </a:xfrm>
        </p:spPr>
        <p:txBody>
          <a:bodyPr/>
          <a:lstStyle/>
          <a:p>
            <a:r>
              <a:rPr lang="en-US" dirty="0" smtClean="0">
                <a:latin typeface="helvetica" panose="020B0604020202020204" pitchFamily="34" charset="0"/>
                <a:cs typeface="helvetica" panose="020B0604020202020204" pitchFamily="34" charset="0"/>
              </a:rPr>
              <a:t>Introduction</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729018" y="1103086"/>
            <a:ext cx="10515600" cy="5529943"/>
          </a:xfrm>
        </p:spPr>
        <p:txBody>
          <a:bodyPr>
            <a:normAutofit/>
          </a:bodyPr>
          <a:lstStyle/>
          <a:p>
            <a:pPr>
              <a:lnSpc>
                <a:spcPct val="100000"/>
              </a:lnSpc>
            </a:pPr>
            <a:r>
              <a:rPr lang="en-US" dirty="0" smtClean="0">
                <a:latin typeface="helvetica" panose="020B0604020202020204" pitchFamily="34" charset="0"/>
                <a:cs typeface="helvetica" panose="020B0604020202020204" pitchFamily="34" charset="0"/>
              </a:rPr>
              <a:t>Disordered material is the majority</a:t>
            </a:r>
          </a:p>
          <a:p>
            <a:pPr>
              <a:lnSpc>
                <a:spcPct val="100000"/>
              </a:lnSpc>
              <a:spcBef>
                <a:spcPts val="2400"/>
              </a:spcBef>
            </a:pPr>
            <a:r>
              <a:rPr lang="en-US" dirty="0" smtClean="0">
                <a:latin typeface="helvetica" panose="020B0604020202020204" pitchFamily="34" charset="0"/>
                <a:cs typeface="helvetica" panose="020B0604020202020204" pitchFamily="34" charset="0"/>
              </a:rPr>
              <a:t>Numerous categories: </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Glass, polymer, granular materials, biological tissues, etc.</a:t>
            </a:r>
          </a:p>
          <a:p>
            <a:pPr lvl="1">
              <a:lnSpc>
                <a:spcPct val="100000"/>
              </a:lnSpc>
            </a:pPr>
            <a:endParaRPr lang="en-US"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00000"/>
              </a:lnSpc>
            </a:pPr>
            <a:endParaRPr lang="en-US" dirty="0" smtClean="0">
              <a:solidFill>
                <a:schemeClr val="tx1">
                  <a:lumMod val="65000"/>
                  <a:lumOff val="35000"/>
                </a:schemeClr>
              </a:solidFill>
              <a:latin typeface="helvetica" panose="020B0604020202020204" pitchFamily="34" charset="0"/>
              <a:cs typeface="helvetica" panose="020B0604020202020204" pitchFamily="34" charset="0"/>
            </a:endParaRPr>
          </a:p>
          <a:p>
            <a:pPr>
              <a:lnSpc>
                <a:spcPct val="100000"/>
              </a:lnSpc>
              <a:spcBef>
                <a:spcPts val="4800"/>
              </a:spcBef>
            </a:pPr>
            <a:r>
              <a:rPr lang="en-US" dirty="0" smtClean="0">
                <a:latin typeface="helvetica" panose="020B0604020202020204" pitchFamily="34" charset="0"/>
                <a:cs typeface="helvetica" panose="020B0604020202020204" pitchFamily="34" charset="0"/>
              </a:rPr>
              <a:t>More unclear questions</a:t>
            </a:r>
          </a:p>
          <a:p>
            <a:pPr>
              <a:lnSpc>
                <a:spcPct val="100000"/>
              </a:lnSpc>
              <a:spcBef>
                <a:spcPts val="600"/>
              </a:spcBef>
            </a:pPr>
            <a:r>
              <a:rPr lang="en-US" dirty="0" smtClean="0">
                <a:latin typeface="helvetica" panose="020B0604020202020204" pitchFamily="34" charset="0"/>
                <a:cs typeface="helvetica" panose="020B0604020202020204" pitchFamily="34" charset="0"/>
              </a:rPr>
              <a:t>Focus on theoretical models</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Lattice glass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Antiferromagnetic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Random Field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endParaRPr lang="en-US"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026" name="Picture 2" descr="Image result for glass materi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82" r="5922"/>
          <a:stretch/>
        </p:blipFill>
        <p:spPr bwMode="auto">
          <a:xfrm>
            <a:off x="1364344" y="2778806"/>
            <a:ext cx="1074057" cy="1038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lymer material"/>
          <p:cNvPicPr>
            <a:picLocks noChangeAspect="1" noChangeArrowheads="1"/>
          </p:cNvPicPr>
          <p:nvPr/>
        </p:nvPicPr>
        <p:blipFill rotWithShape="1">
          <a:blip r:embed="rId4">
            <a:extLst>
              <a:ext uri="{28A0092B-C50C-407E-A947-70E740481C1C}">
                <a14:useLocalDpi xmlns:a14="http://schemas.microsoft.com/office/drawing/2010/main" val="0"/>
              </a:ext>
            </a:extLst>
          </a:blip>
          <a:srcRect l="20585" t="7351" r="18027"/>
          <a:stretch/>
        </p:blipFill>
        <p:spPr bwMode="auto">
          <a:xfrm>
            <a:off x="2801257" y="2778806"/>
            <a:ext cx="1030514" cy="1066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nular materi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8279" y="2778806"/>
            <a:ext cx="1443264" cy="11052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iological tissu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817412"/>
            <a:ext cx="1426482" cy="10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8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28914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a:t>
                </a:r>
              </a:p>
              <a:p>
                <a:pPr>
                  <a:lnSpc>
                    <a:spcPct val="150000"/>
                  </a:lnSpc>
                  <a:spcBef>
                    <a:spcPts val="600"/>
                  </a:spcBef>
                  <a:spcAft>
                    <a:spcPts val="600"/>
                  </a:spcAft>
                  <a:buFont typeface="Wingdings" panose="05000000000000000000" pitchFamily="2" charset="2"/>
                  <a:buChar char="§"/>
                </a:pPr>
                <a:r>
                  <a:rPr lang="en-US" sz="2400" dirty="0">
                    <a:latin typeface="helvetica" panose="020B0604020202020204" pitchFamily="34" charset="0"/>
                    <a:cs typeface="helvetica" panose="020B0604020202020204" pitchFamily="34" charset="0"/>
                  </a:rPr>
                  <a:t>Interpolations</a:t>
                </a:r>
                <a:r>
                  <a:rPr lang="en-US" sz="2200" dirty="0">
                    <a:latin typeface="helvetica" panose="020B0604020202020204" pitchFamily="34" charset="0"/>
                    <a:cs typeface="helvetica" panose="020B0604020202020204" pitchFamily="34" charset="0"/>
                  </a:rPr>
                  <a:t>:</a:t>
                </a:r>
              </a:p>
              <a:p>
                <a:pPr lvl="1">
                  <a:buFont typeface="Wingdings" panose="05000000000000000000" pitchFamily="2" charset="2"/>
                  <a:buChar char="§"/>
                </a:pPr>
                <a:r>
                  <a:rPr lang="en-US" sz="2000" dirty="0">
                    <a:latin typeface="helvetica" panose="020B0604020202020204" pitchFamily="34" charset="0"/>
                    <a:cs typeface="helvetica" panose="020B0604020202020204" pitchFamily="34" charset="0"/>
                  </a:rPr>
                  <a:t>Long-range link strength: </a:t>
                </a: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ea typeface="Cambria Math" panose="02040503050406030204" pitchFamily="18" charset="0"/>
                        <a:cs typeface="helvetica" panose="020B0604020202020204" pitchFamily="34" charset="0"/>
                      </a:rPr>
                      <m:t>∙</m:t>
                    </m:r>
                    <m:r>
                      <a:rPr lang="en-US" sz="2000" i="1">
                        <a:latin typeface="Cambria Math" panose="02040503050406030204" pitchFamily="18" charset="0"/>
                        <a:ea typeface="Cambria Math" panose="02040503050406030204" pitchFamily="18" charset="0"/>
                        <a:cs typeface="helvetica" panose="020B0604020202020204" pitchFamily="34" charset="0"/>
                      </a:rPr>
                      <m:t>𝐽</m:t>
                    </m:r>
                  </m:oMath>
                </a14:m>
                <a:endParaRPr lang="en-US" sz="2000" dirty="0">
                  <a:latin typeface="helvetica" panose="020B0604020202020204" pitchFamily="34" charset="0"/>
                  <a:cs typeface="helvetica" panose="020B0604020202020204" pitchFamily="34" charset="0"/>
                </a:endParaRP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=0:</m:t>
                    </m:r>
                  </m:oMath>
                </a14:m>
                <a:r>
                  <a:rPr lang="en-US" sz="2000" dirty="0">
                    <a:latin typeface="helvetica" panose="020B0604020202020204" pitchFamily="34" charset="0"/>
                    <a:cs typeface="helvetica" panose="020B0604020202020204" pitchFamily="34" charset="0"/>
                  </a:rPr>
                  <a:t> HNNP</a:t>
                </a: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=1:</m:t>
                    </m:r>
                  </m:oMath>
                </a14:m>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HN6</a:t>
                </a:r>
                <a:r>
                  <a:rPr lang="en-US" sz="2400" dirty="0" smtClean="0">
                    <a:latin typeface="helvetica" panose="020B0604020202020204" pitchFamily="34" charset="0"/>
                    <a:cs typeface="helvetica" panose="020B0604020202020204" pitchFamily="34" charset="0"/>
                  </a:rPr>
                  <a:t>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6539" y="1066800"/>
                <a:ext cx="7962331" cy="5791199"/>
              </a:xfrm>
              <a:blipFill rotWithShape="1">
                <a:blip r:embed="rId3"/>
                <a:stretch>
                  <a:fillRect l="-995"/>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24988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59" y="194603"/>
            <a:ext cx="8229600" cy="1143000"/>
          </a:xfrm>
        </p:spPr>
        <p:txBody>
          <a:bodyPr>
            <a:normAutofit/>
          </a:bodyPr>
          <a:lstStyle/>
          <a:p>
            <a:r>
              <a:rPr lang="en-US" sz="3600" dirty="0">
                <a:latin typeface="helvetica" panose="020B0604020202020204" pitchFamily="34" charset="0"/>
                <a:cs typeface="helvetica" panose="020B0604020202020204" pitchFamily="34" charset="0"/>
              </a:rPr>
              <a:t>Research Questions</a:t>
            </a:r>
          </a:p>
        </p:txBody>
      </p:sp>
      <p:sp>
        <p:nvSpPr>
          <p:cNvPr id="3" name="Content Placeholder 2"/>
          <p:cNvSpPr>
            <a:spLocks noGrp="1"/>
          </p:cNvSpPr>
          <p:nvPr>
            <p:ph idx="1"/>
          </p:nvPr>
        </p:nvSpPr>
        <p:spPr>
          <a:xfrm>
            <a:off x="1487492" y="1627387"/>
            <a:ext cx="8229600" cy="4525963"/>
          </a:xfrm>
        </p:spPr>
        <p:txBody>
          <a:bodyPr>
            <a:normAutofit/>
          </a:bodyPr>
          <a:lstStyle/>
          <a:p>
            <a:pPr>
              <a:spcAft>
                <a:spcPts val="1200"/>
              </a:spcAft>
            </a:pPr>
            <a:r>
              <a:rPr lang="en-US" dirty="0" smtClean="0">
                <a:latin typeface="helvetica" panose="020B0604020202020204" pitchFamily="34" charset="0"/>
                <a:cs typeface="helvetica" panose="020B0604020202020204" pitchFamily="34" charset="0"/>
              </a:rPr>
              <a:t>Anything interesting in this simple model?</a:t>
            </a:r>
          </a:p>
          <a:p>
            <a:pPr>
              <a:spcAft>
                <a:spcPts val="1200"/>
              </a:spcAft>
            </a:pPr>
            <a:r>
              <a:rPr lang="en-US" dirty="0" smtClean="0">
                <a:latin typeface="helvetica" panose="020B0604020202020204" pitchFamily="34" charset="0"/>
                <a:cs typeface="helvetica" panose="020B0604020202020204" pitchFamily="34" charset="0"/>
              </a:rPr>
              <a:t>Glassy dynamics?</a:t>
            </a:r>
          </a:p>
          <a:p>
            <a:pPr>
              <a:spcBef>
                <a:spcPts val="1200"/>
              </a:spcBef>
              <a:spcAft>
                <a:spcPts val="1200"/>
              </a:spcAft>
            </a:pPr>
            <a:r>
              <a:rPr lang="en-US" dirty="0" smtClean="0">
                <a:latin typeface="helvetica" panose="020B0604020202020204" pitchFamily="34" charset="0"/>
                <a:cs typeface="helvetica" panose="020B0604020202020204" pitchFamily="34" charset="0"/>
              </a:rPr>
              <a:t>Phase </a:t>
            </a:r>
            <a:r>
              <a:rPr lang="en-US" dirty="0">
                <a:latin typeface="helvetica" panose="020B0604020202020204" pitchFamily="34" charset="0"/>
                <a:cs typeface="helvetica" panose="020B0604020202020204" pitchFamily="34" charset="0"/>
              </a:rPr>
              <a:t>transitions?</a:t>
            </a:r>
          </a:p>
          <a:p>
            <a:pPr lvl="1">
              <a:spcAft>
                <a:spcPts val="1200"/>
              </a:spcAft>
            </a:pPr>
            <a:r>
              <a:rPr lang="en-US" dirty="0" smtClean="0">
                <a:latin typeface="helvetica" panose="020B0604020202020204" pitchFamily="34" charset="0"/>
                <a:cs typeface="helvetica" panose="020B0604020202020204" pitchFamily="34" charset="0"/>
              </a:rPr>
              <a:t>Spin </a:t>
            </a:r>
            <a:r>
              <a:rPr lang="en-US" dirty="0">
                <a:latin typeface="helvetica" panose="020B0604020202020204" pitchFamily="34" charset="0"/>
                <a:cs typeface="helvetica" panose="020B0604020202020204" pitchFamily="34" charset="0"/>
              </a:rPr>
              <a:t>glass phase?</a:t>
            </a:r>
          </a:p>
          <a:p>
            <a:pPr>
              <a:spcBef>
                <a:spcPts val="1200"/>
              </a:spcBef>
              <a:spcAft>
                <a:spcPts val="1200"/>
              </a:spcAft>
            </a:pPr>
            <a:r>
              <a:rPr lang="en-US" dirty="0" smtClean="0">
                <a:latin typeface="helvetica" panose="020B0604020202020204" pitchFamily="34" charset="0"/>
                <a:cs typeface="helvetica" panose="020B0604020202020204" pitchFamily="34" charset="0"/>
              </a:rPr>
              <a:t>Difference </a:t>
            </a:r>
            <a:r>
              <a:rPr lang="en-US" dirty="0">
                <a:latin typeface="helvetica" panose="020B0604020202020204" pitchFamily="34" charset="0"/>
                <a:cs typeface="helvetica" panose="020B0604020202020204" pitchFamily="34" charset="0"/>
              </a:rPr>
              <a:t>to mean-field models?</a:t>
            </a:r>
          </a:p>
        </p:txBody>
      </p:sp>
    </p:spTree>
    <p:extLst>
      <p:ext uri="{BB962C8B-B14F-4D97-AF65-F5344CB8AC3E}">
        <p14:creationId xmlns:p14="http://schemas.microsoft.com/office/powerpoint/2010/main" val="1433460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4940753"/>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lvl="1">
                  <a:spcBef>
                    <a:spcPts val="0"/>
                  </a:spcBef>
                  <a:spcAft>
                    <a:spcPts val="1200"/>
                  </a:spcAft>
                </a:pPr>
                <a:endParaRPr lang="en-US" u="sng" dirty="0" smtClean="0">
                  <a:solidFill>
                    <a:srgbClr val="0070C0"/>
                  </a:solidFill>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smtClean="0">
                    <a:solidFill>
                      <a:srgbClr val="0070C0"/>
                    </a:solidFill>
                    <a:latin typeface="Times New Roman" panose="02020603050405020304" pitchFamily="18" charset="0"/>
                    <a:cs typeface="Times New Roman" panose="02020603050405020304" pitchFamily="18" charset="0"/>
                  </a:rPr>
                  <a:t>Wang-Landau </a:t>
                </a:r>
                <a:r>
                  <a:rPr lang="en-US" u="sng" dirty="0">
                    <a:solidFill>
                      <a:srgbClr val="0070C0"/>
                    </a:solidFill>
                    <a:latin typeface="Times New Roman" panose="02020603050405020304" pitchFamily="18" charset="0"/>
                    <a:cs typeface="Times New Roman" panose="02020603050405020304" pitchFamily="18" charset="0"/>
                  </a:rPr>
                  <a:t>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panose="02040503050406030204" pitchFamily="18" charset="0"/>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panose="02040503050406030204" pitchFamily="18" charset="0"/>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panose="02040503050406030204" pitchFamily="18" charset="0"/>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panose="02040503050406030204" pitchFamily="18" charset="0"/>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e>
                      </m:nary>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𝛽</m:t>
                          </m:r>
                          <m:r>
                            <a:rPr lang="en-US" b="1" i="1" smtClean="0">
                              <a:solidFill>
                                <a:srgbClr val="C00000"/>
                              </a:solidFill>
                              <a:latin typeface="Cambria Math" panose="02040503050406030204" pitchFamily="18" charset="0"/>
                              <a:cs typeface="Times New Roman" panose="02020603050405020304" pitchFamily="18" charset="0"/>
                            </a:rPr>
                            <m:t>𝑬</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HNNP, HN6)</a:t>
                </a: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4940753"/>
              </a:xfrm>
              <a:blipFill rotWithShape="1">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2372870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20" y="0"/>
            <a:ext cx="8229600" cy="990600"/>
          </a:xfrm>
        </p:spPr>
        <p:txBody>
          <a:bodyPr>
            <a:normAutofit/>
          </a:bodyPr>
          <a:lstStyle/>
          <a:p>
            <a:r>
              <a:rPr lang="en-US" sz="3600" dirty="0">
                <a:latin typeface="helvetica" panose="020B0604020202020204" pitchFamily="34" charset="0"/>
                <a:cs typeface="helvetica" panose="020B0604020202020204" pitchFamily="34" charset="0"/>
              </a:rPr>
              <a:t>Density of States (WL)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9797" y="1274474"/>
                <a:ext cx="4724400" cy="4662734"/>
              </a:xfrm>
            </p:spPr>
            <p:txBody>
              <a:bodyPr>
                <a:normAutofit/>
              </a:bodyPr>
              <a:lstStyle/>
              <a:p>
                <a:pPr>
                  <a:lnSpc>
                    <a:spcPct val="110000"/>
                  </a:lnSpc>
                  <a:spcBef>
                    <a:spcPts val="0"/>
                  </a:spcBef>
                </a:pPr>
                <a:r>
                  <a:rPr lang="en-US" sz="2400" dirty="0" smtClean="0">
                    <a:latin typeface="helvetica" panose="020B0604020202020204" pitchFamily="34" charset="0"/>
                    <a:cs typeface="helvetica" panose="020B0604020202020204" pitchFamily="34" charset="0"/>
                  </a:rPr>
                  <a:t>Planar: HN3, HN5 </a:t>
                </a:r>
              </a:p>
              <a:p>
                <a:pPr marL="0" indent="0">
                  <a:lnSpc>
                    <a:spcPct val="110000"/>
                  </a:lnSpc>
                  <a:spcBef>
                    <a:spcPts val="0"/>
                  </a:spcBef>
                  <a:spcAft>
                    <a:spcPts val="2400"/>
                  </a:spcAft>
                  <a:buNone/>
                </a:pPr>
                <a:r>
                  <a:rPr lang="en-US" sz="2400" dirty="0">
                    <a:solidFill>
                      <a:schemeClr val="bg1">
                        <a:lumMod val="50000"/>
                      </a:schemeClr>
                    </a:solidFill>
                    <a:latin typeface="helvetica" panose="020B0604020202020204" pitchFamily="34" charset="0"/>
                    <a:cs typeface="helvetica" panose="020B0604020202020204" pitchFamily="34" charset="0"/>
                  </a:rPr>
                  <a:t>     Degenerate ground states</a:t>
                </a:r>
              </a:p>
              <a:p>
                <a:pPr>
                  <a:lnSpc>
                    <a:spcPct val="110000"/>
                  </a:lnSpc>
                  <a:spcBef>
                    <a:spcPts val="0"/>
                  </a:spcBef>
                </a:pPr>
                <a:r>
                  <a:rPr lang="en-US" sz="2400" dirty="0">
                    <a:latin typeface="helvetica" panose="020B0604020202020204" pitchFamily="34" charset="0"/>
                    <a:cs typeface="helvetica" panose="020B0604020202020204" pitchFamily="34" charset="0"/>
                  </a:rPr>
                  <a:t>Non-planar: HNNP, HN6</a:t>
                </a:r>
              </a:p>
              <a:p>
                <a:pPr marL="0" indent="0">
                  <a:lnSpc>
                    <a:spcPct val="110000"/>
                  </a:lnSpc>
                  <a:spcBef>
                    <a:spcPts val="0"/>
                  </a:spcBef>
                  <a:spcAft>
                    <a:spcPts val="3000"/>
                  </a:spcAft>
                  <a:buNone/>
                </a:pPr>
                <a:r>
                  <a:rPr lang="en-US" sz="2400" dirty="0">
                    <a:solidFill>
                      <a:schemeClr val="bg1">
                        <a:lumMod val="50000"/>
                      </a:schemeClr>
                    </a:solidFill>
                    <a:latin typeface="helvetica" panose="020B0604020202020204" pitchFamily="34" charset="0"/>
                    <a:cs typeface="helvetica" panose="020B0604020202020204" pitchFamily="34" charset="0"/>
                  </a:rPr>
                  <a:t>     Unique ground states</a:t>
                </a:r>
              </a:p>
              <a:p>
                <a:pPr>
                  <a:lnSpc>
                    <a:spcPct val="110000"/>
                  </a:lnSpc>
                  <a:spcAft>
                    <a:spcPts val="1800"/>
                  </a:spcAft>
                </a:pPr>
                <a:r>
                  <a:rPr lang="en-US" sz="2400" dirty="0" smtClean="0">
                    <a:latin typeface="helvetica" panose="020B0604020202020204" pitchFamily="34" charset="0"/>
                    <a:cs typeface="helvetica" panose="020B0604020202020204" pitchFamily="34" charset="0"/>
                  </a:rPr>
                  <a:t>Confirmed by </a:t>
                </a:r>
                <a:r>
                  <a:rPr lang="en-US" sz="2400" dirty="0">
                    <a:latin typeface="helvetica" panose="020B0604020202020204" pitchFamily="34" charset="0"/>
                    <a:cs typeface="helvetica" panose="020B0604020202020204" pitchFamily="34" charset="0"/>
                  </a:rPr>
                  <a:t>e</a:t>
                </a:r>
                <a:r>
                  <a:rPr lang="en-US" sz="2400" dirty="0" smtClean="0">
                    <a:latin typeface="helvetica" panose="020B0604020202020204" pitchFamily="34" charset="0"/>
                    <a:cs typeface="helvetica" panose="020B0604020202020204" pitchFamily="34" charset="0"/>
                  </a:rPr>
                  <a:t>ntropy (RG)</a:t>
                </a:r>
                <a:endParaRPr lang="en-US" sz="2400" b="1" dirty="0">
                  <a:latin typeface="helvetica" panose="020B0604020202020204" pitchFamily="34" charset="0"/>
                  <a:cs typeface="helvetica" panose="020B0604020202020204" pitchFamily="34" charset="0"/>
                </a:endParaRPr>
              </a:p>
              <a:p>
                <a:pPr>
                  <a:lnSpc>
                    <a:spcPct val="110000"/>
                  </a:lnSpc>
                </a:pPr>
                <a:r>
                  <a:rPr lang="en-US" sz="2400" dirty="0">
                    <a:latin typeface="helvetica" panose="020B0604020202020204" pitchFamily="34" charset="0"/>
                    <a:cs typeface="helvetica" panose="020B0604020202020204" pitchFamily="34" charset="0"/>
                  </a:rPr>
                  <a:t>Wang-Landau fails </a:t>
                </a:r>
              </a:p>
              <a:p>
                <a:pPr lvl="1">
                  <a:lnSpc>
                    <a:spcPct val="110000"/>
                  </a:lnSpc>
                </a:pPr>
                <a14:m>
                  <m:oMath xmlns:m="http://schemas.openxmlformats.org/officeDocument/2006/math">
                    <m:r>
                      <a:rPr lang="en-US" sz="2000" i="1" dirty="0" smtClean="0">
                        <a:solidFill>
                          <a:schemeClr val="bg1">
                            <a:lumMod val="50000"/>
                          </a:schemeClr>
                        </a:solidFill>
                        <a:latin typeface="Cambria Math" panose="02040503050406030204" pitchFamily="18" charset="0"/>
                      </a:rPr>
                      <m:t>𝑁</m:t>
                    </m:r>
                    <m:r>
                      <a:rPr lang="en-US" sz="2000" i="1" dirty="0" smtClean="0">
                        <a:solidFill>
                          <a:schemeClr val="bg1">
                            <a:lumMod val="50000"/>
                          </a:schemeClr>
                        </a:solidFill>
                        <a:latin typeface="Cambria Math" panose="02040503050406030204" pitchFamily="18" charset="0"/>
                      </a:rPr>
                      <m:t>&gt;512</m:t>
                    </m:r>
                  </m:oMath>
                </a14:m>
                <a:endParaRPr lang="en-US" sz="2000" dirty="0">
                  <a:solidFill>
                    <a:schemeClr val="bg1">
                      <a:lumMod val="50000"/>
                    </a:schemeClr>
                  </a:solidFill>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9797" y="1274474"/>
                <a:ext cx="4724400" cy="4662734"/>
              </a:xfrm>
              <a:blipFill rotWithShape="1">
                <a:blip r:embed="rId2"/>
                <a:stretch>
                  <a:fillRect l="-1677" t="-7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51406" y="965982"/>
            <a:ext cx="6400028" cy="4971226"/>
          </a:xfrm>
          <a:prstGeom prst="rect">
            <a:avLst/>
          </a:prstGeom>
        </p:spPr>
      </p:pic>
    </p:spTree>
    <p:extLst>
      <p:ext uri="{BB962C8B-B14F-4D97-AF65-F5344CB8AC3E}">
        <p14:creationId xmlns:p14="http://schemas.microsoft.com/office/powerpoint/2010/main" val="3186198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95" y="102305"/>
            <a:ext cx="8229600" cy="990600"/>
          </a:xfrm>
        </p:spPr>
        <p:txBody>
          <a:bodyPr>
            <a:normAutofit/>
          </a:bodyPr>
          <a:lstStyle/>
          <a:p>
            <a:r>
              <a:rPr lang="en-US" sz="3600" dirty="0">
                <a:latin typeface="helvetica" panose="020B0604020202020204" pitchFamily="34" charset="0"/>
                <a:cs typeface="helvetica" panose="020B0604020202020204" pitchFamily="34" charset="0"/>
              </a:rPr>
              <a:t>Glassy relaxation (SA)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426" y="1352266"/>
                <a:ext cx="4953463" cy="4676631"/>
              </a:xfrm>
            </p:spPr>
            <p:txBody>
              <a:bodyPr>
                <a:normAutofit/>
              </a:bodyPr>
              <a:lstStyle/>
              <a:p>
                <a14:m>
                  <m:oMath xmlns:m="http://schemas.openxmlformats.org/officeDocument/2006/math">
                    <m:r>
                      <a:rPr lang="en-US" sz="2400" i="1" dirty="0" smtClean="0">
                        <a:latin typeface="Cambria Math" panose="02040503050406030204" pitchFamily="18" charset="0"/>
                      </a:rPr>
                      <m:t>𝑥</m:t>
                    </m:r>
                  </m:oMath>
                </a14:m>
                <a:r>
                  <a:rPr lang="en-US" sz="2400" dirty="0"/>
                  <a:t> axis: </a:t>
                </a:r>
                <a14:m>
                  <m:oMath xmlns:m="http://schemas.openxmlformats.org/officeDocument/2006/math">
                    <m:r>
                      <a:rPr lang="en-US" sz="2400" i="1">
                        <a:latin typeface="Cambria Math" panose="02040503050406030204" pitchFamily="18" charset="0"/>
                      </a:rPr>
                      <m:t>𝑇</m:t>
                    </m:r>
                  </m:oMath>
                </a14:m>
                <a:endParaRPr lang="en-US" sz="2400" dirty="0"/>
              </a:p>
              <a:p>
                <a:pPr>
                  <a:spcAft>
                    <a:spcPts val="4200"/>
                  </a:spcAft>
                </a:pPr>
                <a14:m>
                  <m:oMath xmlns:m="http://schemas.openxmlformats.org/officeDocument/2006/math">
                    <m:r>
                      <a:rPr lang="en-US" sz="2400" i="1">
                        <a:latin typeface="Cambria Math" panose="02040503050406030204" pitchFamily="18" charset="0"/>
                      </a:rPr>
                      <m:t>𝑦</m:t>
                    </m:r>
                  </m:oMath>
                </a14:m>
                <a:r>
                  <a:rPr lang="en-US" sz="2400" dirty="0"/>
                  <a:t> axis: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i="1">
                        <a:latin typeface="Cambria Math" panose="02040503050406030204" pitchFamily="18" charset="0"/>
                      </a:rPr>
                      <m:t>−</m:t>
                    </m:r>
                    <m:r>
                      <a:rPr lang="en-US" sz="2400" b="0" i="1" smtClean="0">
                        <a:latin typeface="Cambria Math" panose="02040503050406030204" pitchFamily="18" charset="0"/>
                      </a:rPr>
                      <m:t>𝐺𝑆</m:t>
                    </m:r>
                  </m:oMath>
                </a14:m>
                <a:endParaRPr lang="en-US" sz="2400" dirty="0"/>
              </a:p>
              <a:p>
                <a:r>
                  <a:rPr lang="en-US" sz="2400" dirty="0" smtClean="0"/>
                  <a:t>Extremely </a:t>
                </a:r>
                <a:r>
                  <a:rPr lang="en-US" sz="2400" dirty="0"/>
                  <a:t>slow relaxation at low </a:t>
                </a:r>
                <a14:m>
                  <m:oMath xmlns:m="http://schemas.openxmlformats.org/officeDocument/2006/math">
                    <m:r>
                      <a:rPr lang="en-US" sz="2400" i="1" dirty="0">
                        <a:latin typeface="Cambria Math" panose="02040503050406030204" pitchFamily="18" charset="0"/>
                      </a:rPr>
                      <m:t>𝑇</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426" y="1352266"/>
                <a:ext cx="4953463" cy="4676631"/>
              </a:xfrm>
              <a:blipFill rotWithShape="0">
                <a:blip r:embed="rId2"/>
                <a:stretch>
                  <a:fillRect l="-1599" t="-182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124745" y="1012873"/>
            <a:ext cx="6750768" cy="5275385"/>
          </a:xfrm>
          <a:prstGeom prst="rect">
            <a:avLst/>
          </a:prstGeom>
        </p:spPr>
      </p:pic>
    </p:spTree>
    <p:extLst>
      <p:ext uri="{BB962C8B-B14F-4D97-AF65-F5344CB8AC3E}">
        <p14:creationId xmlns:p14="http://schemas.microsoft.com/office/powerpoint/2010/main" val="530332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74" y="38103"/>
            <a:ext cx="8229600" cy="990600"/>
          </a:xfrm>
        </p:spPr>
        <p:txBody>
          <a:bodyPr>
            <a:normAutofit/>
          </a:bodyPr>
          <a:lstStyle/>
          <a:p>
            <a:r>
              <a:rPr lang="en-US" sz="3600" dirty="0">
                <a:latin typeface="helvetica" panose="020B0604020202020204" pitchFamily="34" charset="0"/>
                <a:cs typeface="helvetica" panose="020B0604020202020204" pitchFamily="34" charset="0"/>
              </a:rPr>
              <a:t>Power-law relaxation (SA)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3046" y="2104943"/>
                <a:ext cx="4821877" cy="3254847"/>
              </a:xfrm>
            </p:spPr>
            <p:txBody>
              <a:bodyPr>
                <a:normAutofit/>
              </a:bodyPr>
              <a:lstStyle/>
              <a:p>
                <a:pPr>
                  <a:spcAft>
                    <a:spcPts val="3000"/>
                  </a:spcAft>
                </a:pPr>
                <a:r>
                  <a:rPr lang="en-US" dirty="0"/>
                  <a:t>Power-law relaxation</a:t>
                </a:r>
              </a:p>
              <a:p>
                <a:r>
                  <a:rPr lang="en-US" dirty="0"/>
                  <a:t>HN3, HNNP, HN6:</a:t>
                </a:r>
              </a:p>
              <a:p>
                <a:pPr lvl="1">
                  <a:spcAft>
                    <a:spcPts val="2400"/>
                  </a:spcAft>
                </a:pPr>
                <a:r>
                  <a:rPr lang="en-US" dirty="0"/>
                  <a:t>Slope =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0.27</m:t>
                    </m:r>
                  </m:oMath>
                </a14:m>
                <a:endParaRPr lang="en-US" dirty="0"/>
              </a:p>
              <a:p>
                <a:pPr>
                  <a:spcAft>
                    <a:spcPts val="600"/>
                  </a:spcAft>
                </a:pPr>
                <a:r>
                  <a:rPr lang="en-US" dirty="0"/>
                  <a:t>HN5 may equilibrate </a:t>
                </a:r>
                <a:r>
                  <a:rPr lang="en-US" dirty="0" smtClean="0"/>
                  <a:t>gradually</a:t>
                </a:r>
              </a:p>
              <a:p>
                <a:pPr lvl="1">
                  <a:spcBef>
                    <a:spcPts val="0"/>
                  </a:spcBef>
                  <a:spcAft>
                    <a:spcPts val="1800"/>
                  </a:spcAft>
                </a:pPr>
                <a:r>
                  <a:rPr lang="en-US" dirty="0" smtClean="0"/>
                  <a:t>Similar to that in jamming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3046" y="2104943"/>
                <a:ext cx="4821877" cy="3254847"/>
              </a:xfrm>
              <a:blipFill rotWithShape="1">
                <a:blip r:embed="rId3"/>
                <a:stretch>
                  <a:fillRect l="-2276" t="-2996" r="-1264"/>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394" t="7365" r="7277" b="5455"/>
          <a:stretch/>
        </p:blipFill>
        <p:spPr>
          <a:xfrm>
            <a:off x="5791201" y="1259809"/>
            <a:ext cx="4697009" cy="468901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rot="16200000">
                <a:off x="5115952" y="3442732"/>
                <a:ext cx="1001107"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𝐸</m:t>
                          </m:r>
                        </m:e>
                        <m:sub>
                          <m:r>
                            <a:rPr lang="en-US" sz="2100" b="0" i="1" smtClean="0">
                              <a:latin typeface="Cambria Math" panose="02040503050406030204" pitchFamily="18" charset="0"/>
                            </a:rPr>
                            <m:t>𝑇</m:t>
                          </m:r>
                        </m:sub>
                      </m:sSub>
                      <m:r>
                        <a:rPr lang="en-US" sz="2100" i="1">
                          <a:latin typeface="Cambria Math" panose="02040503050406030204" pitchFamily="18" charset="0"/>
                        </a:rPr>
                        <m:t>−</m:t>
                      </m:r>
                      <m:r>
                        <a:rPr lang="en-US" sz="2100" b="0" i="1" smtClean="0">
                          <a:latin typeface="Cambria Math" panose="02040503050406030204" pitchFamily="18" charset="0"/>
                        </a:rPr>
                        <m:t>𝐺𝑆</m:t>
                      </m:r>
                    </m:oMath>
                  </m:oMathPara>
                </a14:m>
                <a:endParaRPr lang="en-US" sz="2100"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5115952" y="3442732"/>
                <a:ext cx="1001107" cy="323165"/>
              </a:xfrm>
              <a:prstGeom prst="rect">
                <a:avLst/>
              </a:prstGeom>
              <a:blipFill rotWithShape="0">
                <a:blip r:embed="rId5"/>
                <a:stretch>
                  <a:fillRect t="-5488" r="-13208"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48402" y="5948820"/>
                <a:ext cx="38260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𝑑𝑇</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6424401" y="5948819"/>
                <a:ext cx="382605" cy="323165"/>
              </a:xfrm>
              <a:prstGeom prst="rect">
                <a:avLst/>
              </a:prstGeom>
              <a:blipFill rotWithShape="0">
                <a:blip r:embed="rId6"/>
                <a:stretch>
                  <a:fillRect l="-17460" r="-15873" b="-7547"/>
                </a:stretch>
              </a:blipFill>
            </p:spPr>
            <p:txBody>
              <a:bodyPr/>
              <a:lstStyle/>
              <a:p>
                <a:r>
                  <a:rPr lang="en-US">
                    <a:noFill/>
                  </a:rPr>
                  <a:t> </a:t>
                </a:r>
              </a:p>
            </p:txBody>
          </p:sp>
        </mc:Fallback>
      </mc:AlternateContent>
    </p:spTree>
    <p:extLst>
      <p:ext uri="{BB962C8B-B14F-4D97-AF65-F5344CB8AC3E}">
        <p14:creationId xmlns:p14="http://schemas.microsoft.com/office/powerpoint/2010/main" val="24471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1">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64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24632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a:p>
                <a:pPr>
                  <a:spcBef>
                    <a:spcPts val="3600"/>
                  </a:spcBef>
                </a:pPr>
                <a:r>
                  <a:rPr lang="en-US" dirty="0"/>
                  <a:t>Planar: HN3, HN5</a:t>
                </a:r>
              </a:p>
              <a:p>
                <a:pPr lvl="1"/>
                <a:r>
                  <a:rPr lang="en-US" dirty="0"/>
                  <a:t>stable fixed-point solution</a:t>
                </a:r>
              </a:p>
              <a:p>
                <a:pPr lvl="1">
                  <a:spcAft>
                    <a:spcPts val="2400"/>
                  </a:spcAft>
                </a:pPr>
                <a:r>
                  <a:rPr lang="en-US" dirty="0"/>
                  <a:t>no phase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0">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9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Tree>
    <p:extLst>
      <p:ext uri="{BB962C8B-B14F-4D97-AF65-F5344CB8AC3E}">
        <p14:creationId xmlns:p14="http://schemas.microsoft.com/office/powerpoint/2010/main" val="26773806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63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0000" t="7831" r="8333" b="5270"/>
          <a:stretch/>
        </p:blipFill>
        <p:spPr>
          <a:xfrm>
            <a:off x="6241856" y="2317547"/>
            <a:ext cx="4221172" cy="366814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01951"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101951" y="3893489"/>
                <a:ext cx="191976" cy="369332"/>
              </a:xfrm>
              <a:prstGeom prst="rect">
                <a:avLst/>
              </a:prstGeom>
              <a:blipFill rotWithShape="1">
                <a:blip r:embed="rId6"/>
                <a:stretch>
                  <a:fillRect l="-51613" r="-5161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198864" y="1839348"/>
                <a:ext cx="2305050" cy="523220"/>
              </a:xfrm>
              <a:prstGeom prst="rect">
                <a:avLst/>
              </a:prstGeom>
              <a:noFill/>
            </p:spPr>
            <p:txBody>
              <a:bodyPr wrap="square" rtlCol="0">
                <a:spAutoFit/>
              </a:bodyPr>
              <a:lstStyle/>
              <a:p>
                <a:r>
                  <a:rPr lang="en-US" sz="2800" dirty="0" smtClean="0"/>
                  <a:t>HN6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=1</m:t>
                    </m:r>
                  </m:oMath>
                </a14:m>
                <a:r>
                  <a:rPr lang="en-US" sz="2800" dirty="0" smtClean="0"/>
                  <a:t>)</a:t>
                </a:r>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7198864" y="1839348"/>
                <a:ext cx="2305050" cy="523220"/>
              </a:xfrm>
              <a:prstGeom prst="rect">
                <a:avLst/>
              </a:prstGeom>
              <a:blipFill rotWithShape="1">
                <a:blip r:embed="rId8"/>
                <a:stretch>
                  <a:fillRect l="-555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28538" y="5902239"/>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786385" y="5884831"/>
                <a:ext cx="13933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786385" y="5884831"/>
                <a:ext cx="1393371" cy="523220"/>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7480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89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p:txBody>
      </p:sp>
      <p:pic>
        <p:nvPicPr>
          <p:cNvPr id="1027" name="Picture 3" descr="C:\Users\xcheng7\Google Drive\Research\AntiHN\Maca\figures\freeE_lowT2highT_defen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242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spcAft>
                    <a:spcPts val="1200"/>
                  </a:spcAft>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8"/>
                <a:ext cx="4510729" cy="4351338"/>
              </a:xfrm>
              <a:blipFill rotWithShape="1">
                <a:blip r:embed="rId2"/>
                <a:stretch>
                  <a:fillRect l="-2432" t="-1120"/>
                </a:stretch>
              </a:blipFill>
            </p:spPr>
            <p:txBody>
              <a:bodyPr/>
              <a:lstStyle/>
              <a:p>
                <a:r>
                  <a:rPr lang="en-US">
                    <a:noFill/>
                  </a:rPr>
                  <a:t> </a:t>
                </a:r>
              </a:p>
            </p:txBody>
          </p:sp>
        </mc:Fallback>
      </mc:AlternateContent>
      <p:pic>
        <p:nvPicPr>
          <p:cNvPr id="1027" name="Picture 3" descr="C:\Users\xcheng7\Google Drive\Research\AntiHN\Maca\figures\freeE_lowT2highT_defen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6611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350" y="1462087"/>
                <a:ext cx="4510729" cy="4793569"/>
              </a:xfrm>
            </p:spPr>
            <p:txBody>
              <a:bodyPr>
                <a:normAutofit/>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smtClean="0">
                  <a:latin typeface="helvetica" panose="020B0604020202020204" pitchFamily="34" charset="0"/>
                  <a:cs typeface="helvetica" panose="020B0604020202020204" pitchFamily="34" charset="0"/>
                </a:endParaRPr>
              </a:p>
              <a:p>
                <a:pPr lvl="1">
                  <a:lnSpc>
                    <a:spcPct val="110000"/>
                  </a:lnSpc>
                  <a:spcBef>
                    <a:spcPts val="600"/>
                  </a:spcBef>
                  <a:spcAft>
                    <a:spcPts val="1200"/>
                  </a:spcAft>
                </a:pPr>
                <a:r>
                  <a:rPr lang="en-US" dirty="0">
                    <a:latin typeface="helvetica" panose="020B0604020202020204" pitchFamily="34" charset="0"/>
                    <a:cs typeface="helvetica" panose="020B0604020202020204" pitchFamily="34" charset="0"/>
                  </a:rPr>
                  <a:t>Power-law </a:t>
                </a:r>
                <a:r>
                  <a:rPr lang="en-US" dirty="0" smtClean="0">
                    <a:latin typeface="helvetica" panose="020B0604020202020204" pitchFamily="34" charset="0"/>
                    <a:cs typeface="helvetica" panose="020B0604020202020204" pitchFamily="34" charset="0"/>
                  </a:rPr>
                  <a:t>scaling</a:t>
                </a:r>
                <a:endParaRPr lang="en-US"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350" y="1462087"/>
                <a:ext cx="4510729" cy="4793569"/>
              </a:xfrm>
              <a:blipFill rotWithShape="1">
                <a:blip r:embed="rId2"/>
                <a:stretch>
                  <a:fillRect l="-2432" t="-1018"/>
                </a:stretch>
              </a:blipFill>
            </p:spPr>
            <p:txBody>
              <a:bodyPr/>
              <a:lstStyle/>
              <a:p>
                <a:r>
                  <a:rPr lang="en-US">
                    <a:noFill/>
                  </a:rPr>
                  <a:t> </a:t>
                </a:r>
              </a:p>
            </p:txBody>
          </p:sp>
        </mc:Fallback>
      </mc:AlternateContent>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133048" y="525491"/>
            <a:ext cx="7316803" cy="6224532"/>
          </a:xfrm>
          <a:prstGeom prst="rect">
            <a:avLst/>
          </a:prstGeom>
        </p:spPr>
      </p:pic>
    </p:spTree>
    <p:extLst>
      <p:ext uri="{BB962C8B-B14F-4D97-AF65-F5344CB8AC3E}">
        <p14:creationId xmlns:p14="http://schemas.microsoft.com/office/powerpoint/2010/main" val="26184209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4625"/>
            <a:ext cx="10515600" cy="1325563"/>
          </a:xfrm>
        </p:spPr>
        <p:txBody>
          <a:bodyPr/>
          <a:lstStyle/>
          <a:p>
            <a:r>
              <a:rPr lang="en-US" dirty="0" smtClean="0">
                <a:latin typeface="helvetica" panose="020B0604020202020204" pitchFamily="34" charset="0"/>
                <a:cs typeface="helvetica" panose="020B0604020202020204" pitchFamily="34" charset="0"/>
              </a:rPr>
              <a:t>Phase Diagram</a:t>
            </a:r>
            <a:endParaRPr lang="en-US" dirty="0">
              <a:latin typeface="helvetica" panose="020B0604020202020204" pitchFamily="34" charset="0"/>
              <a:cs typeface="helvetica" panose="020B0604020202020204" pitchFamily="34" charset="0"/>
            </a:endParaRPr>
          </a:p>
        </p:txBody>
      </p:sp>
      <p:grpSp>
        <p:nvGrpSpPr>
          <p:cNvPr id="10" name="Group 9"/>
          <p:cNvGrpSpPr/>
          <p:nvPr/>
        </p:nvGrpSpPr>
        <p:grpSpPr>
          <a:xfrm>
            <a:off x="3672114" y="641463"/>
            <a:ext cx="7515450" cy="5868194"/>
            <a:chOff x="3672114" y="641463"/>
            <a:chExt cx="7515450" cy="5868194"/>
          </a:xfrm>
        </p:grpSpPr>
        <p:grpSp>
          <p:nvGrpSpPr>
            <p:cNvPr id="8" name="Group 7"/>
            <p:cNvGrpSpPr/>
            <p:nvPr/>
          </p:nvGrpSpPr>
          <p:grpSpPr>
            <a:xfrm>
              <a:off x="3672114" y="641463"/>
              <a:ext cx="7515450" cy="5868194"/>
              <a:chOff x="2133600" y="989806"/>
              <a:chExt cx="7515450" cy="5868194"/>
            </a:xfrm>
          </p:grpSpPr>
          <p:pic>
            <p:nvPicPr>
              <p:cNvPr id="4" name="Picture 3"/>
              <p:cNvPicPr>
                <a:picLocks noChangeAspect="1"/>
              </p:cNvPicPr>
              <p:nvPr/>
            </p:nvPicPr>
            <p:blipFill rotWithShape="1">
              <a:blip r:embed="rId2"/>
              <a:srcRect l="50646"/>
              <a:stretch/>
            </p:blipFill>
            <p:spPr>
              <a:xfrm>
                <a:off x="2762249" y="989806"/>
                <a:ext cx="6886801" cy="5868194"/>
              </a:xfrm>
              <a:prstGeom prst="rect">
                <a:avLst/>
              </a:prstGeom>
            </p:spPr>
          </p:pic>
          <p:sp>
            <p:nvSpPr>
              <p:cNvPr id="5" name="TextBox 4"/>
              <p:cNvSpPr txBox="1"/>
              <p:nvPr/>
            </p:nvSpPr>
            <p:spPr>
              <a:xfrm>
                <a:off x="5200650" y="2563267"/>
                <a:ext cx="3467100" cy="1077218"/>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Paramagnetic phase</a:t>
                </a:r>
                <a:endParaRPr lang="en-US" sz="3200" b="1" dirty="0">
                  <a:latin typeface="helvetica" panose="020B0604020202020204" pitchFamily="34" charset="0"/>
                  <a:cs typeface="helvetica" panose="020B0604020202020204" pitchFamily="34" charset="0"/>
                </a:endParaRPr>
              </a:p>
            </p:txBody>
          </p:sp>
          <p:sp>
            <p:nvSpPr>
              <p:cNvPr id="6" name="TextBox 5"/>
              <p:cNvSpPr txBox="1"/>
              <p:nvPr/>
            </p:nvSpPr>
            <p:spPr>
              <a:xfrm>
                <a:off x="2133600" y="42501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Ferromagnetic</a:t>
                </a:r>
                <a:endParaRPr lang="en-US" sz="3200" b="1" dirty="0">
                  <a:latin typeface="helvetica" panose="020B0604020202020204" pitchFamily="34" charset="0"/>
                  <a:cs typeface="helvetica" panose="020B0604020202020204" pitchFamily="34" charset="0"/>
                </a:endParaRPr>
              </a:p>
            </p:txBody>
          </p:sp>
          <p:sp>
            <p:nvSpPr>
              <p:cNvPr id="7" name="TextBox 6"/>
              <p:cNvSpPr txBox="1"/>
              <p:nvPr/>
            </p:nvSpPr>
            <p:spPr>
              <a:xfrm>
                <a:off x="6038850" y="52788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Spin Glass</a:t>
                </a:r>
                <a:endParaRPr lang="en-US" sz="3200" b="1"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7271657" y="5862720"/>
                  <a:ext cx="1451429" cy="5847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71657" y="5862720"/>
                  <a:ext cx="1451429" cy="584775"/>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392872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553" y="1195842"/>
            <a:ext cx="10515600" cy="4351338"/>
          </a:xfrm>
        </p:spPr>
        <p:txBody>
          <a:bodyPr/>
          <a:lstStyle/>
          <a:p>
            <a:pPr>
              <a:lnSpc>
                <a:spcPct val="150000"/>
              </a:lnSpc>
            </a:pPr>
            <a:r>
              <a:rPr lang="en-US" dirty="0" smtClean="0">
                <a:latin typeface="helvetica" panose="020B0604020202020204" pitchFamily="34" charset="0"/>
                <a:cs typeface="helvetica" panose="020B0604020202020204" pitchFamily="34" charset="0"/>
              </a:rPr>
              <a:t>Glassy dynamics and power-law relaxation</a:t>
            </a:r>
          </a:p>
          <a:p>
            <a:pPr>
              <a:lnSpc>
                <a:spcPct val="150000"/>
              </a:lnSpc>
            </a:pPr>
            <a:r>
              <a:rPr lang="en-US" dirty="0" smtClean="0">
                <a:latin typeface="helvetica" panose="020B0604020202020204" pitchFamily="34" charset="0"/>
                <a:cs typeface="helvetica" panose="020B0604020202020204" pitchFamily="34" charset="0"/>
              </a:rPr>
              <a:t>Free energy chaos in </a:t>
            </a:r>
            <a:r>
              <a:rPr lang="en-US" dirty="0">
                <a:latin typeface="helvetica" panose="020B0604020202020204" pitchFamily="34" charset="0"/>
                <a:cs typeface="helvetica" panose="020B0604020202020204" pitchFamily="34" charset="0"/>
              </a:rPr>
              <a:t>non-planar </a:t>
            </a:r>
            <a:r>
              <a:rPr lang="en-US" dirty="0" smtClean="0">
                <a:latin typeface="helvetica" panose="020B0604020202020204" pitchFamily="34" charset="0"/>
                <a:cs typeface="helvetica" panose="020B0604020202020204" pitchFamily="34" charset="0"/>
              </a:rPr>
              <a:t>networks</a:t>
            </a:r>
          </a:p>
          <a:p>
            <a:pPr>
              <a:lnSpc>
                <a:spcPct val="150000"/>
              </a:lnSpc>
            </a:pPr>
            <a:r>
              <a:rPr lang="en-US" dirty="0" smtClean="0">
                <a:latin typeface="helvetica" panose="020B0604020202020204" pitchFamily="34" charset="0"/>
                <a:cs typeface="helvetica" panose="020B0604020202020204" pitchFamily="34" charset="0"/>
              </a:rPr>
              <a:t>Spin glass phase transition</a:t>
            </a:r>
          </a:p>
          <a:p>
            <a:pPr>
              <a:lnSpc>
                <a:spcPct val="150000"/>
              </a:lnSpc>
            </a:pPr>
            <a:r>
              <a:rPr lang="en-US" b="1" dirty="0" smtClean="0">
                <a:solidFill>
                  <a:srgbClr val="00B050"/>
                </a:solidFill>
                <a:latin typeface="helvetica" panose="020B0604020202020204" pitchFamily="34" charset="0"/>
                <a:cs typeface="helvetica" panose="020B0604020202020204" pitchFamily="34" charset="0"/>
              </a:rPr>
              <a:t>Simple model </a:t>
            </a:r>
            <a:r>
              <a:rPr lang="en-US" b="1" dirty="0" smtClean="0">
                <a:solidFill>
                  <a:srgbClr val="00B050"/>
                </a:solidFill>
                <a:latin typeface="helvetica" panose="020B0604020202020204" pitchFamily="34" charset="0"/>
                <a:cs typeface="helvetica" panose="020B0604020202020204" pitchFamily="34" charset="0"/>
                <a:sym typeface="Wingdings" panose="05000000000000000000" pitchFamily="2" charset="2"/>
              </a:rPr>
              <a:t> rich findings</a:t>
            </a:r>
            <a:endParaRPr lang="en-US" b="1" dirty="0" smtClean="0">
              <a:solidFill>
                <a:srgbClr val="00B050"/>
              </a:solidFill>
              <a:latin typeface="helvetica" panose="020B0604020202020204" pitchFamily="34" charset="0"/>
              <a:cs typeface="helvetica" panose="020B0604020202020204" pitchFamily="34" charset="0"/>
            </a:endParaRPr>
          </a:p>
          <a:p>
            <a:pPr>
              <a:lnSpc>
                <a:spcPct val="150000"/>
              </a:lnSpc>
            </a:pPr>
            <a:endParaRPr lang="en-US" dirty="0" smtClean="0">
              <a:latin typeface="helvetica" panose="020B0604020202020204" pitchFamily="34" charset="0"/>
              <a:cs typeface="helvetica" panose="020B0604020202020204" pitchFamily="34" charset="0"/>
            </a:endParaRPr>
          </a:p>
          <a:p>
            <a:pPr>
              <a:lnSpc>
                <a:spcPct val="150000"/>
              </a:lnSpc>
            </a:pPr>
            <a:endParaRPr lang="en-US" dirty="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grpSp>
        <p:nvGrpSpPr>
          <p:cNvPr id="6" name="Group 5"/>
          <p:cNvGrpSpPr/>
          <p:nvPr/>
        </p:nvGrpSpPr>
        <p:grpSpPr>
          <a:xfrm>
            <a:off x="5675087" y="2952965"/>
            <a:ext cx="5196114" cy="3955142"/>
            <a:chOff x="2133600" y="989806"/>
            <a:chExt cx="7515450" cy="5868194"/>
          </a:xfrm>
        </p:grpSpPr>
        <p:pic>
          <p:nvPicPr>
            <p:cNvPr id="7" name="Picture 6"/>
            <p:cNvPicPr>
              <a:picLocks noChangeAspect="1"/>
            </p:cNvPicPr>
            <p:nvPr/>
          </p:nvPicPr>
          <p:blipFill rotWithShape="1">
            <a:blip r:embed="rId2"/>
            <a:srcRect l="50646"/>
            <a:stretch/>
          </p:blipFill>
          <p:spPr>
            <a:xfrm>
              <a:off x="2762249" y="989806"/>
              <a:ext cx="6886801" cy="5868194"/>
            </a:xfrm>
            <a:prstGeom prst="rect">
              <a:avLst/>
            </a:prstGeom>
          </p:spPr>
        </p:pic>
        <p:sp>
          <p:nvSpPr>
            <p:cNvPr id="8" name="TextBox 7"/>
            <p:cNvSpPr txBox="1"/>
            <p:nvPr/>
          </p:nvSpPr>
          <p:spPr>
            <a:xfrm>
              <a:off x="5200651" y="2563267"/>
              <a:ext cx="3467101" cy="1050281"/>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Paramagnetic phase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2133600" y="42501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Ferromagnetic</a:t>
              </a:r>
              <a:endParaRPr lang="en-US" sz="2000" b="1" dirty="0">
                <a:latin typeface="helvetica" panose="020B0604020202020204" pitchFamily="34" charset="0"/>
                <a:cs typeface="helvetica" panose="020B0604020202020204" pitchFamily="34" charset="0"/>
              </a:endParaRPr>
            </a:p>
          </p:txBody>
        </p:sp>
        <p:sp>
          <p:nvSpPr>
            <p:cNvPr id="10" name="TextBox 9"/>
            <p:cNvSpPr txBox="1"/>
            <p:nvPr/>
          </p:nvSpPr>
          <p:spPr>
            <a:xfrm>
              <a:off x="6038849" y="52788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Spin Glass</a:t>
              </a:r>
              <a:endParaRPr lang="en-US" sz="2000"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72418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89" y="116112"/>
            <a:ext cx="8229600" cy="968829"/>
          </a:xfrm>
        </p:spPr>
        <p:txBody>
          <a:bodyPr>
            <a:normAutofit/>
          </a:bodyPr>
          <a:lstStyle/>
          <a:p>
            <a:r>
              <a:rPr lang="en-US" sz="3600" dirty="0">
                <a:latin typeface="helvetica" panose="020B0604020202020204" pitchFamily="34" charset="0"/>
                <a:cs typeface="helvetica" panose="020B0604020202020204" pitchFamily="34" charset="0"/>
              </a:rPr>
              <a:t>Jamming transition</a:t>
            </a:r>
          </a:p>
        </p:txBody>
      </p:sp>
      <p:sp>
        <p:nvSpPr>
          <p:cNvPr id="3" name="Content Placeholder 2"/>
          <p:cNvSpPr>
            <a:spLocks noGrp="1"/>
          </p:cNvSpPr>
          <p:nvPr>
            <p:ph idx="1"/>
          </p:nvPr>
        </p:nvSpPr>
        <p:spPr>
          <a:xfrm>
            <a:off x="1454624" y="1180190"/>
            <a:ext cx="8229600" cy="5518571"/>
          </a:xfrm>
        </p:spPr>
        <p:txBody>
          <a:bodyPr>
            <a:normAutofit/>
          </a:bodyPr>
          <a:lstStyle/>
          <a:p>
            <a:r>
              <a:rPr lang="en-US" sz="2400" dirty="0">
                <a:latin typeface="helvetica" panose="020B0604020202020204" pitchFamily="34" charset="0"/>
                <a:cs typeface="helvetica" panose="020B0604020202020204" pitchFamily="34" charset="0"/>
              </a:rPr>
              <a:t>Jammed states are common.</a:t>
            </a:r>
          </a:p>
          <a:p>
            <a:endParaRPr lang="en-US" dirty="0">
              <a:latin typeface="helvetica" panose="020B0604020202020204" pitchFamily="34" charset="0"/>
              <a:cs typeface="helvetica" panose="020B0604020202020204" pitchFamily="34" charset="0"/>
            </a:endParaRPr>
          </a:p>
          <a:p>
            <a:endParaRPr lang="en-US" dirty="0" smtClean="0">
              <a:latin typeface="helvetica" panose="020B0604020202020204" pitchFamily="34" charset="0"/>
              <a:cs typeface="helvetica" panose="020B0604020202020204" pitchFamily="34" charset="0"/>
            </a:endParaRPr>
          </a:p>
          <a:p>
            <a:pPr>
              <a:spcBef>
                <a:spcPts val="3600"/>
              </a:spcBef>
            </a:pPr>
            <a:r>
              <a:rPr lang="en-US" sz="2400" dirty="0">
                <a:latin typeface="helvetica" panose="020B0604020202020204" pitchFamily="34" charset="0"/>
                <a:cs typeface="helvetica" panose="020B0604020202020204" pitchFamily="34" charset="0"/>
              </a:rPr>
              <a:t>Characteristics</a:t>
            </a:r>
          </a:p>
          <a:p>
            <a:pPr lvl="1">
              <a:lnSpc>
                <a:spcPct val="110000"/>
              </a:lnSpc>
            </a:pPr>
            <a:r>
              <a:rPr lang="en-US" sz="2000" dirty="0">
                <a:latin typeface="helvetica" panose="020B0604020202020204" pitchFamily="34" charset="0"/>
                <a:cs typeface="helvetica" panose="020B0604020202020204" pitchFamily="34" charset="0"/>
              </a:rPr>
              <a:t>High packing density </a:t>
            </a:r>
            <a:r>
              <a:rPr lang="en-US" sz="2000" i="1" u="sng" dirty="0">
                <a:solidFill>
                  <a:schemeClr val="tx1">
                    <a:lumMod val="65000"/>
                    <a:lumOff val="35000"/>
                  </a:schemeClr>
                </a:solidFill>
                <a:latin typeface="helvetica" panose="020B0604020202020204" pitchFamily="34" charset="0"/>
                <a:cs typeface="helvetica" panose="020B0604020202020204" pitchFamily="34" charset="0"/>
              </a:rPr>
              <a:t>(not highest)</a:t>
            </a:r>
          </a:p>
          <a:p>
            <a:pPr lvl="1">
              <a:lnSpc>
                <a:spcPct val="110000"/>
              </a:lnSpc>
            </a:pPr>
            <a:r>
              <a:rPr lang="en-US" sz="2000" dirty="0">
                <a:latin typeface="helvetica" panose="020B0604020202020204" pitchFamily="34" charset="0"/>
                <a:cs typeface="helvetica" panose="020B0604020202020204" pitchFamily="34" charset="0"/>
              </a:rPr>
              <a:t>Out of equilibrium </a:t>
            </a:r>
            <a:endParaRPr lang="en-US" sz="2000" i="1" u="sng"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10000"/>
              </a:lnSpc>
            </a:pPr>
            <a:r>
              <a:rPr lang="en-US" sz="2000" dirty="0">
                <a:latin typeface="helvetica" panose="020B0604020202020204" pitchFamily="34" charset="0"/>
                <a:cs typeface="helvetica" panose="020B0604020202020204" pitchFamily="34" charset="0"/>
              </a:rPr>
              <a:t>Extremely slow relaxation </a:t>
            </a:r>
            <a:endParaRPr lang="en-US" sz="1400" dirty="0">
              <a:latin typeface="helvetica" panose="020B0604020202020204" pitchFamily="34" charset="0"/>
              <a:cs typeface="helvetica" panose="020B0604020202020204" pitchFamily="34" charset="0"/>
            </a:endParaRPr>
          </a:p>
          <a:p>
            <a:pPr>
              <a:spcBef>
                <a:spcPts val="2400"/>
              </a:spcBef>
              <a:spcAft>
                <a:spcPts val="600"/>
              </a:spcAft>
            </a:pPr>
            <a:r>
              <a:rPr lang="en-US" sz="2400" dirty="0">
                <a:latin typeface="helvetica" panose="020B0604020202020204" pitchFamily="34" charset="0"/>
                <a:cs typeface="helvetica" panose="020B0604020202020204" pitchFamily="34" charset="0"/>
              </a:rPr>
              <a:t>A challenge to understand</a:t>
            </a:r>
          </a:p>
          <a:p>
            <a:pPr lvl="1">
              <a:lnSpc>
                <a:spcPct val="110000"/>
              </a:lnSpc>
              <a:spcBef>
                <a:spcPts val="0"/>
              </a:spcBef>
            </a:pPr>
            <a:r>
              <a:rPr lang="en-US" sz="2000" dirty="0" smtClean="0">
                <a:latin typeface="helvetica" panose="020B0604020202020204" pitchFamily="34" charset="0"/>
                <a:cs typeface="helvetica" panose="020B0604020202020204" pitchFamily="34" charset="0"/>
              </a:rPr>
              <a:t>What </a:t>
            </a:r>
            <a:r>
              <a:rPr lang="en-US" sz="2000" dirty="0">
                <a:latin typeface="helvetica" panose="020B0604020202020204" pitchFamily="34" charset="0"/>
                <a:cs typeface="helvetica" panose="020B0604020202020204" pitchFamily="34" charset="0"/>
              </a:rPr>
              <a:t>causes the extremely slow relaxation?</a:t>
            </a:r>
          </a:p>
          <a:p>
            <a:pPr lvl="1">
              <a:lnSpc>
                <a:spcPct val="110000"/>
              </a:lnSpc>
            </a:pPr>
            <a:r>
              <a:rPr lang="en-US" sz="2000" dirty="0">
                <a:latin typeface="helvetica" panose="020B0604020202020204" pitchFamily="34" charset="0"/>
                <a:cs typeface="helvetica" panose="020B0604020202020204" pitchFamily="34" charset="0"/>
              </a:rPr>
              <a:t>E</a:t>
            </a:r>
            <a:r>
              <a:rPr lang="en-US" sz="2000" dirty="0" smtClean="0">
                <a:latin typeface="helvetica" panose="020B0604020202020204" pitchFamily="34" charset="0"/>
                <a:cs typeface="helvetica" panose="020B0604020202020204" pitchFamily="34" charset="0"/>
              </a:rPr>
              <a:t>quilibrium </a:t>
            </a:r>
            <a:r>
              <a:rPr lang="en-US" sz="2000" dirty="0">
                <a:latin typeface="helvetica" panose="020B0604020202020204" pitchFamily="34" charset="0"/>
                <a:cs typeface="helvetica" panose="020B0604020202020204" pitchFamily="34" charset="0"/>
              </a:rPr>
              <a:t>state?</a:t>
            </a:r>
          </a:p>
          <a:p>
            <a:pPr lvl="1">
              <a:lnSpc>
                <a:spcPct val="110000"/>
              </a:lnSpc>
            </a:pPr>
            <a:r>
              <a:rPr lang="en-US" sz="2000" dirty="0" smtClean="0">
                <a:latin typeface="helvetica" panose="020B0604020202020204" pitchFamily="34" charset="0"/>
                <a:cs typeface="helvetica" panose="020B0604020202020204" pitchFamily="34" charset="0"/>
              </a:rPr>
              <a:t>Equilibrium phase </a:t>
            </a:r>
            <a:r>
              <a:rPr lang="en-US" sz="2000" dirty="0">
                <a:latin typeface="helvetica" panose="020B0604020202020204" pitchFamily="34" charset="0"/>
                <a:cs typeface="helvetica" panose="020B0604020202020204" pitchFamily="34" charset="0"/>
              </a:rPr>
              <a:t>transition</a:t>
            </a:r>
            <a:r>
              <a:rPr lang="en-US" sz="2000" dirty="0" smtClean="0">
                <a:latin typeface="helvetica" panose="020B0604020202020204" pitchFamily="34" charset="0"/>
                <a:cs typeface="helvetica" panose="020B0604020202020204" pitchFamily="34" charset="0"/>
              </a:rPr>
              <a:t>?</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p:txBody>
      </p:sp>
      <p:pic>
        <p:nvPicPr>
          <p:cNvPr id="1026" name="Picture 2" descr="File:Granular jamming.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47"/>
          <a:stretch/>
        </p:blipFill>
        <p:spPr bwMode="auto">
          <a:xfrm>
            <a:off x="2586688" y="1766497"/>
            <a:ext cx="973417" cy="943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rojects.math.arizona.edu/~sp2007/dunesP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8005" y="1736194"/>
            <a:ext cx="1341409" cy="1020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https://encrypted-tbn3.gstatic.com/images?q=tbn:ANd9GcQBiKj7xMIXoYM2ZW4VYbFK2EKno1JYb3BMbfYq2cxrV7qdu-Q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314" y="1736194"/>
            <a:ext cx="1524971" cy="1014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220200" y="6537874"/>
            <a:ext cx="2971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65000"/>
                    <a:lumOff val="35000"/>
                  </a:schemeClr>
                </a:solidFill>
              </a:rPr>
              <a:t>Zhang, .et al and Liu, Nature 459, 230 (2009)</a:t>
            </a:r>
          </a:p>
        </p:txBody>
      </p:sp>
      <p:pic>
        <p:nvPicPr>
          <p:cNvPr id="4" name="Picture 2" descr="http://upload.wikimedia.org/wikipedia/commons/0/07/Plant_cell_type_sclerenchyma_fib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185" y="1725355"/>
            <a:ext cx="1371600" cy="10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88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Random Field </a:t>
            </a:r>
            <a:r>
              <a:rPr lang="en-US" dirty="0" err="1" smtClean="0">
                <a:latin typeface="helvetica" panose="020B0604020202020204" pitchFamily="34" charset="0"/>
                <a:cs typeface="helvetica" panose="020B0604020202020204" pitchFamily="34" charset="0"/>
              </a:rPr>
              <a:t>Ising</a:t>
            </a:r>
            <a:r>
              <a:rPr lang="en-US"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3858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743773" y="3180023"/>
            <a:ext cx="5348781" cy="1633954"/>
            <a:chOff x="1411249" y="3852446"/>
            <a:chExt cx="5348781" cy="1633954"/>
          </a:xfrm>
        </p:grpSpPr>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𝐸</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464727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474810" y="3180023"/>
            <a:ext cx="6372484" cy="2641988"/>
            <a:chOff x="1142286" y="3852446"/>
            <a:chExt cx="6372484" cy="2641988"/>
          </a:xfrm>
        </p:grpSpPr>
        <p:sp>
          <p:nvSpPr>
            <p:cNvPr id="70" name="TextBox 69"/>
            <p:cNvSpPr txBox="1"/>
            <p:nvPr/>
          </p:nvSpPr>
          <p:spPr>
            <a:xfrm>
              <a:off x="1142286" y="5663437"/>
              <a:ext cx="6372484" cy="830997"/>
            </a:xfrm>
            <a:prstGeom prst="rect">
              <a:avLst/>
            </a:prstGeom>
            <a:noFill/>
            <a:ln>
              <a:solidFill>
                <a:schemeClr val="tx1"/>
              </a:solidFill>
            </a:ln>
          </p:spPr>
          <p:txBody>
            <a:bodyPr wrap="square" rtlCol="0">
              <a:spAutoFit/>
            </a:bodyPr>
            <a:lstStyle/>
            <a:p>
              <a:pPr algn="ctr"/>
              <a:r>
                <a:rPr lang="en-US" sz="2400" b="1" dirty="0" smtClean="0">
                  <a:solidFill>
                    <a:schemeClr val="tx1">
                      <a:lumMod val="50000"/>
                      <a:lumOff val="50000"/>
                    </a:schemeClr>
                  </a:solidFill>
                </a:rPr>
                <a:t>In the experiment</a:t>
              </a:r>
              <a:r>
                <a:rPr lang="en-US" sz="2400" b="1" dirty="0">
                  <a:solidFill>
                    <a:schemeClr val="tx1">
                      <a:lumMod val="50000"/>
                      <a:lumOff val="50000"/>
                    </a:schemeClr>
                  </a:solidFill>
                </a:rPr>
                <a:t>:</a:t>
              </a:r>
              <a:endParaRPr lang="en-US" sz="2400" b="1" dirty="0" smtClean="0">
                <a:solidFill>
                  <a:schemeClr val="tx1">
                    <a:lumMod val="50000"/>
                    <a:lumOff val="50000"/>
                  </a:schemeClr>
                </a:solidFill>
              </a:endParaRPr>
            </a:p>
            <a:p>
              <a:pPr algn="ctr"/>
              <a:r>
                <a:rPr lang="en-US" sz="2400" b="1" dirty="0" smtClean="0">
                  <a:solidFill>
                    <a:srgbClr val="660033"/>
                  </a:solidFill>
                </a:rPr>
                <a:t>Power-law relaxation; small exponent </a:t>
              </a:r>
            </a:p>
          </p:txBody>
        </p:sp>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xmlns:a14="http://schemas.microsoft.com/office/drawing/2010/main">
        <mc:Choice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𝐸</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0520191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604" y="-14514"/>
            <a:ext cx="7198225" cy="1325563"/>
          </a:xfrm>
        </p:spPr>
        <p:txBody>
          <a:bodyPr>
            <a:normAutofit/>
          </a:bodyPr>
          <a:lstStyle/>
          <a:p>
            <a:r>
              <a:rPr lang="en-US" sz="3600" dirty="0" smtClean="0">
                <a:latin typeface="helvetica" panose="020B0604020202020204" pitchFamily="34" charset="0"/>
                <a:cs typeface="helvetica" panose="020B0604020202020204" pitchFamily="34" charset="0"/>
              </a:rPr>
              <a:t>Random Field </a:t>
            </a:r>
            <a:r>
              <a:rPr lang="en-US" sz="3600" dirty="0" err="1" smtClean="0">
                <a:latin typeface="helvetica" panose="020B0604020202020204" pitchFamily="34" charset="0"/>
                <a:cs typeface="helvetica" panose="020B0604020202020204" pitchFamily="34" charset="0"/>
              </a:rPr>
              <a:t>Ising</a:t>
            </a:r>
            <a:r>
              <a:rPr lang="en-US" sz="3600" dirty="0" smtClean="0">
                <a:latin typeface="helvetica" panose="020B0604020202020204" pitchFamily="34" charset="0"/>
                <a:cs typeface="helvetica" panose="020B0604020202020204" pitchFamily="34" charset="0"/>
              </a:rPr>
              <a:t> Model</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954313" y="1234960"/>
                <a:ext cx="8229600" cy="4525963"/>
              </a:xfrm>
            </p:spPr>
            <p:txBody>
              <a:bodyPr>
                <a:noAutofit/>
              </a:bodyPr>
              <a:lstStyle/>
              <a:p>
                <a:pPr>
                  <a:spcAft>
                    <a:spcPts val="600"/>
                  </a:spcAft>
                  <a:buFont typeface="Wingdings" panose="05000000000000000000" pitchFamily="2" charset="2"/>
                  <a:buChar char="§"/>
                </a:pPr>
                <a:r>
                  <a:rPr lang="en-US" sz="2400" dirty="0" smtClean="0">
                    <a:latin typeface="Helvetica" pitchFamily="34" charset="0"/>
                    <a:cs typeface="helvetica" panose="020B0604020202020204" pitchFamily="34" charset="0"/>
                  </a:rPr>
                  <a:t>Proposed by </a:t>
                </a:r>
                <a:r>
                  <a:rPr lang="en-US" sz="2400" dirty="0" err="1" smtClean="0">
                    <a:latin typeface="Helvetica" pitchFamily="34" charset="0"/>
                    <a:cs typeface="helvetica" panose="020B0604020202020204" pitchFamily="34" charset="0"/>
                  </a:rPr>
                  <a:t>Imry</a:t>
                </a:r>
                <a:r>
                  <a:rPr lang="en-US" sz="2400" dirty="0" smtClean="0">
                    <a:latin typeface="Helvetica" pitchFamily="34" charset="0"/>
                    <a:cs typeface="helvetica" panose="020B0604020202020204" pitchFamily="34" charset="0"/>
                  </a:rPr>
                  <a:t> and Ma in 1975</a:t>
                </a:r>
              </a:p>
              <a:p>
                <a:pPr>
                  <a:spcBef>
                    <a:spcPts val="2400"/>
                  </a:spcBef>
                  <a:spcAft>
                    <a:spcPts val="0"/>
                  </a:spcAft>
                  <a:buFont typeface="Wingdings" panose="05000000000000000000" pitchFamily="2" charset="2"/>
                  <a:buChar char="§"/>
                </a:pPr>
                <a:r>
                  <a:rPr lang="en-US" sz="2400" dirty="0" smtClean="0">
                    <a:latin typeface="Helvetica" pitchFamily="34" charset="0"/>
                    <a:cs typeface="helvetica" panose="020B0604020202020204" pitchFamily="34" charset="0"/>
                  </a:rPr>
                  <a:t>Studied experimental systems: </a:t>
                </a:r>
              </a:p>
              <a:p>
                <a:pPr lvl="1">
                  <a:spcAft>
                    <a:spcPts val="0"/>
                  </a:spcAft>
                  <a:buFont typeface="Wingdings" panose="05000000000000000000" pitchFamily="2" charset="2"/>
                  <a:buChar char="§"/>
                </a:pPr>
                <a:r>
                  <a:rPr lang="en-US" sz="2000" dirty="0" smtClean="0">
                    <a:solidFill>
                      <a:schemeClr val="tx1">
                        <a:lumMod val="50000"/>
                        <a:lumOff val="50000"/>
                      </a:schemeClr>
                    </a:solidFill>
                    <a:latin typeface="Helvetica" pitchFamily="34" charset="0"/>
                    <a:cs typeface="helvetica" panose="020B0604020202020204" pitchFamily="34" charset="0"/>
                  </a:rPr>
                  <a:t>diluted </a:t>
                </a:r>
                <a:r>
                  <a:rPr lang="en-US" sz="2000" dirty="0" err="1" smtClean="0">
                    <a:solidFill>
                      <a:schemeClr val="tx1">
                        <a:lumMod val="50000"/>
                        <a:lumOff val="50000"/>
                      </a:schemeClr>
                    </a:solidFill>
                    <a:latin typeface="Helvetica" pitchFamily="34" charset="0"/>
                    <a:cs typeface="helvetica" panose="020B0604020202020204" pitchFamily="34" charset="0"/>
                  </a:rPr>
                  <a:t>antiferromagnets</a:t>
                </a:r>
                <a:r>
                  <a:rPr lang="en-US" sz="2000" dirty="0" smtClean="0">
                    <a:solidFill>
                      <a:schemeClr val="tx1">
                        <a:lumMod val="50000"/>
                        <a:lumOff val="50000"/>
                      </a:schemeClr>
                    </a:solidFill>
                    <a:latin typeface="Helvetica" pitchFamily="34" charset="0"/>
                    <a:cs typeface="helvetica" panose="020B0604020202020204" pitchFamily="34" charset="0"/>
                  </a:rPr>
                  <a:t>, impure substrates, magnetic alloys</a:t>
                </a:r>
              </a:p>
              <a:p>
                <a:pPr>
                  <a:spcBef>
                    <a:spcPts val="3000"/>
                  </a:spcBef>
                  <a:spcAft>
                    <a:spcPts val="1200"/>
                  </a:spcAft>
                  <a:buFont typeface="Wingdings" panose="05000000000000000000" pitchFamily="2" charset="2"/>
                  <a:buChar char="§"/>
                </a:pPr>
                <a:r>
                  <a:rPr lang="en-US" sz="2400" dirty="0" smtClean="0">
                    <a:latin typeface="Helvetica" pitchFamily="34" charset="0"/>
                    <a:cs typeface="helvetica" panose="020B0604020202020204" pitchFamily="34" charset="0"/>
                  </a:rPr>
                  <a:t>simulate aging in thin-film F/AF bilayers</a:t>
                </a:r>
              </a:p>
              <a:p>
                <a:pPr>
                  <a:spcAft>
                    <a:spcPts val="600"/>
                  </a:spcAft>
                  <a:buFont typeface="Wingdings" panose="05000000000000000000" pitchFamily="2" charset="2"/>
                  <a:buChar char="§"/>
                </a:pPr>
                <a:endParaRPr lang="en-US" sz="2400" dirty="0">
                  <a:latin typeface="Helvetica" pitchFamily="34" charset="0"/>
                  <a:cs typeface="helvetica" panose="020B0604020202020204" pitchFamily="34" charset="0"/>
                </a:endParaRPr>
              </a:p>
              <a:p>
                <a:pPr>
                  <a:spcAft>
                    <a:spcPts val="600"/>
                  </a:spcAft>
                  <a:buFont typeface="Wingdings" panose="05000000000000000000" pitchFamily="2" charset="2"/>
                  <a:buChar char="§"/>
                </a:pPr>
                <a:endParaRPr lang="en-US" sz="24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endParaRPr lang="en-US" sz="18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14:m>
                  <m:oMath xmlns:m="http://schemas.openxmlformats.org/officeDocument/2006/math">
                    <m:r>
                      <a:rPr lang="en-US" sz="2000" b="0" i="1" smtClean="0">
                        <a:latin typeface="Cambria Math"/>
                      </a:rPr>
                      <m:t>𝐽</m:t>
                    </m:r>
                    <m:r>
                      <a:rPr lang="en-US" sz="2000" b="0" i="1" smtClean="0">
                        <a:latin typeface="Cambria Math"/>
                      </a:rPr>
                      <m:t>=1</m:t>
                    </m:r>
                  </m:oMath>
                </a14:m>
                <a:r>
                  <a:rPr lang="en-US" sz="2000" dirty="0" smtClean="0">
                    <a:latin typeface="Helvetica" pitchFamily="34" charset="0"/>
                    <a:cs typeface="helvetica" panose="020B0604020202020204" pitchFamily="34" charset="0"/>
                  </a:rPr>
                  <a:t>: coupling constant</a:t>
                </a:r>
              </a:p>
              <a:p>
                <a:pPr lvl="1">
                  <a:spcAft>
                    <a:spcPts val="600"/>
                  </a:spcAft>
                  <a:buFont typeface="Wingdings" panose="05000000000000000000" pitchFamily="2" charset="2"/>
                  <a:buChar char="§"/>
                </a:pPr>
                <a14:m>
                  <m:oMath xmlns:m="http://schemas.openxmlformats.org/officeDocument/2006/math">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a:rPr>
                          <m:t>𝒉</m:t>
                        </m:r>
                      </m:e>
                      <m:sub>
                        <m:r>
                          <a:rPr lang="en-US" sz="2000" b="1" i="1" smtClean="0">
                            <a:solidFill>
                              <a:srgbClr val="C00000"/>
                            </a:solidFill>
                            <a:latin typeface="Cambria Math"/>
                          </a:rPr>
                          <m:t>𝒊</m:t>
                        </m:r>
                      </m:sub>
                    </m:sSub>
                  </m:oMath>
                </a14:m>
                <a:r>
                  <a:rPr lang="en-US" sz="2000" dirty="0" smtClean="0">
                    <a:latin typeface="Helvetica" pitchFamily="34" charset="0"/>
                    <a:cs typeface="helvetica" panose="020B0604020202020204" pitchFamily="34" charset="0"/>
                  </a:rPr>
                  <a:t> : quenched random field</a:t>
                </a:r>
              </a:p>
              <a:p>
                <a:pPr>
                  <a:buFont typeface="Wingdings" panose="05000000000000000000" pitchFamily="2" charset="2"/>
                  <a:buChar char="§"/>
                </a:pPr>
                <a:endParaRPr lang="en-US" sz="2400" dirty="0">
                  <a:latin typeface="Helvetica" pitchFamily="34" charset="0"/>
                  <a:cs typeface="helvetica" panose="020B0604020202020204" pitchFamily="34"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954313" y="1234960"/>
                <a:ext cx="8229600" cy="4525963"/>
              </a:xfrm>
              <a:blipFill rotWithShape="1">
                <a:blip r:embed="rId2"/>
                <a:stretch>
                  <a:fillRect l="-1037" t="-1752" b="-2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07914" y="3686627"/>
                <a:ext cx="3760773" cy="1030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𝐻</m:t>
                      </m:r>
                      <m:r>
                        <a:rPr lang="en-US" sz="2400" b="0" i="1" smtClean="0">
                          <a:latin typeface="Cambria Math"/>
                        </a:rPr>
                        <m:t>=−</m:t>
                      </m:r>
                      <m:r>
                        <a:rPr lang="en-US" sz="2400" b="0" i="1" smtClean="0">
                          <a:latin typeface="Cambria Math"/>
                        </a:rPr>
                        <m:t>𝐽</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a:rPr>
                            <m:t>&lt;</m:t>
                          </m:r>
                          <m:r>
                            <a:rPr lang="en-US" sz="2400" b="0" i="1" smtClean="0">
                              <a:latin typeface="Cambria Math"/>
                            </a:rPr>
                            <m:t>𝑖𝑗</m:t>
                          </m:r>
                          <m:r>
                            <a:rPr lang="en-US" sz="2400" b="0" i="1" smtClean="0">
                              <a:latin typeface="Cambria Math"/>
                            </a:rPr>
                            <m:t>&gt;</m:t>
                          </m:r>
                        </m:sub>
                        <m:sup/>
                        <m:e>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𝑠</m:t>
                              </m:r>
                            </m:e>
                            <m:sub>
                              <m:r>
                                <a:rPr lang="en-US" sz="2400" b="0" i="1" smtClean="0">
                                  <a:latin typeface="Cambria Math"/>
                                </a:rPr>
                                <m:t>𝑖</m:t>
                              </m:r>
                            </m:sub>
                          </m:sSub>
                          <m:sSub>
                            <m:sSubPr>
                              <m:ctrlPr>
                                <a:rPr lang="en-US" sz="2400" b="0" i="1" smtClean="0">
                                  <a:latin typeface="Cambria Math" panose="02040503050406030204" pitchFamily="18" charset="0"/>
                                </a:rPr>
                              </m:ctrlPr>
                            </m:sSubPr>
                            <m:e>
                              <m:r>
                                <a:rPr lang="en-US" sz="2400" b="0" i="1" smtClean="0">
                                  <a:latin typeface="Cambria Math"/>
                                </a:rPr>
                                <m:t>𝑠</m:t>
                              </m:r>
                            </m:e>
                            <m:sub>
                              <m:r>
                                <a:rPr lang="en-US" sz="2400" b="0" i="1" smtClean="0">
                                  <a:latin typeface="Cambria Math"/>
                                </a:rPr>
                                <m:t>𝑗</m:t>
                              </m:r>
                            </m:sub>
                          </m:sSub>
                        </m:e>
                      </m:nary>
                      <m:r>
                        <a:rPr lang="en-US" sz="2400" b="0" i="1" smtClean="0">
                          <a:latin typeface="Cambria Math"/>
                        </a:rPr>
                        <m:t>+</m:t>
                      </m:r>
                      <m:nary>
                        <m:naryPr>
                          <m:chr m:val="∑"/>
                          <m:supHide m:val="on"/>
                          <m:ctrlPr>
                            <a:rPr lang="en-US" sz="2400" b="0" i="1" smtClean="0">
                              <a:latin typeface="Cambria Math" panose="02040503050406030204" pitchFamily="18" charset="0"/>
                            </a:rPr>
                          </m:ctrlPr>
                        </m:naryPr>
                        <m:sub>
                          <m:r>
                            <a:rPr lang="en-US" sz="2400" b="0" i="1" smtClean="0">
                              <a:latin typeface="Cambria Math"/>
                            </a:rPr>
                            <m:t>𝑖</m:t>
                          </m:r>
                        </m:sub>
                        <m:sup/>
                        <m:e>
                          <m:sSub>
                            <m:sSubPr>
                              <m:ctrlPr>
                                <a:rPr lang="en-US" sz="2400" b="0" i="1" smtClean="0">
                                  <a:latin typeface="Cambria Math" panose="02040503050406030204" pitchFamily="18" charset="0"/>
                                </a:rPr>
                              </m:ctrlPr>
                            </m:sSubPr>
                            <m:e>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a:rPr>
                                    <m:t>𝒉</m:t>
                                  </m:r>
                                </m:e>
                                <m:sub>
                                  <m:r>
                                    <a:rPr lang="en-US" sz="2400" b="1" i="1" smtClean="0">
                                      <a:solidFill>
                                        <a:srgbClr val="C00000"/>
                                      </a:solidFill>
                                      <a:latin typeface="Cambria Math"/>
                                    </a:rPr>
                                    <m:t>𝒊</m:t>
                                  </m:r>
                                </m:sub>
                              </m:sSub>
                              <m:r>
                                <a:rPr lang="en-US" sz="2400" b="0" i="1" smtClean="0">
                                  <a:latin typeface="Cambria Math"/>
                                </a:rPr>
                                <m:t>𝑠</m:t>
                              </m:r>
                            </m:e>
                            <m:sub>
                              <m:r>
                                <a:rPr lang="en-US" sz="2400" b="0" i="1" smtClean="0">
                                  <a:latin typeface="Cambria Math"/>
                                </a:rPr>
                                <m:t>𝑖</m:t>
                              </m:r>
                            </m:sub>
                          </m:sSub>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707914" y="3686627"/>
                <a:ext cx="3760773" cy="103034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3716087" y="6488863"/>
            <a:ext cx="3505200" cy="307777"/>
          </a:xfrm>
          <a:prstGeom prst="rect">
            <a:avLst/>
          </a:prstGeom>
          <a:noFill/>
        </p:spPr>
        <p:txBody>
          <a:bodyPr wrap="square" rtlCol="0">
            <a:spAutoFit/>
          </a:bodyPr>
          <a:lstStyle/>
          <a:p>
            <a:r>
              <a:rPr lang="en-US" dirty="0" err="1" smtClean="0"/>
              <a:t>Imry</a:t>
            </a:r>
            <a:r>
              <a:rPr lang="en-US" dirty="0" smtClean="0"/>
              <a:t> and Ma, </a:t>
            </a:r>
            <a:r>
              <a:rPr lang="en-US" i="1" dirty="0" smtClean="0"/>
              <a:t>PRL</a:t>
            </a:r>
            <a:r>
              <a:rPr lang="en-US" dirty="0" smtClean="0"/>
              <a:t>, 35-21 (1975). </a:t>
            </a:r>
            <a:endParaRPr lang="en-US" dirty="0"/>
          </a:p>
        </p:txBody>
      </p:sp>
    </p:spTree>
    <p:extLst>
      <p:ext uri="{BB962C8B-B14F-4D97-AF65-F5344CB8AC3E}">
        <p14:creationId xmlns:p14="http://schemas.microsoft.com/office/powerpoint/2010/main" val="1162376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92944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p:txBody>
      </p:sp>
      <p:pic>
        <p:nvPicPr>
          <p:cNvPr id="5" name="Picture 4"/>
          <p:cNvPicPr>
            <a:picLocks noChangeAspect="1"/>
          </p:cNvPicPr>
          <p:nvPr/>
        </p:nvPicPr>
        <p:blipFill rotWithShape="1">
          <a:blip r:embed="rId2"/>
          <a:srcRect t="7705" r="50000"/>
          <a:stretch/>
        </p:blipFill>
        <p:spPr>
          <a:xfrm>
            <a:off x="2813451" y="3468914"/>
            <a:ext cx="3361217"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endParaRPr lang="en-US" sz="2000" dirty="0" smtClean="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69790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energy</a:t>
            </a: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783771"/>
            <a:ext cx="3947886" cy="2285033"/>
          </a:xfrm>
        </p:spPr>
        <p:txBody>
          <a:bodyPr>
            <a:normAutofit/>
          </a:body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Experiment</a:t>
            </a:r>
          </a:p>
          <a:p>
            <a:r>
              <a:rPr lang="en-US" sz="2000" dirty="0" smtClean="0">
                <a:latin typeface="helvetica" panose="020B0604020202020204" pitchFamily="34" charset="0"/>
                <a:cs typeface="helvetica" panose="020B0604020202020204" pitchFamily="34" charset="0"/>
              </a:rPr>
              <a:t>1. Thin film</a:t>
            </a:r>
          </a:p>
          <a:p>
            <a:r>
              <a:rPr lang="en-US" sz="2000" dirty="0" smtClean="0">
                <a:latin typeface="helvetica" panose="020B0604020202020204" pitchFamily="34" charset="0"/>
                <a:cs typeface="helvetica" panose="020B0604020202020204" pitchFamily="34" charset="0"/>
              </a:rPr>
              <a:t>2. Cool down slowly</a:t>
            </a:r>
          </a:p>
          <a:p>
            <a:r>
              <a:rPr lang="en-US" sz="2000" dirty="0" smtClean="0">
                <a:latin typeface="helvetica" panose="020B0604020202020204" pitchFamily="34" charset="0"/>
                <a:cs typeface="helvetica" panose="020B0604020202020204" pitchFamily="34" charset="0"/>
              </a:rPr>
              <a:t>3. Measure resistance</a:t>
            </a:r>
          </a:p>
          <a:p>
            <a:r>
              <a:rPr lang="en-US" sz="2000" dirty="0" smtClean="0">
                <a:latin typeface="helvetica" panose="020B0604020202020204" pitchFamily="34" charset="0"/>
                <a:cs typeface="helvetica" panose="020B0604020202020204" pitchFamily="34" charset="0"/>
              </a:rPr>
              <a:t>4. Flip external field</a:t>
            </a:r>
          </a:p>
          <a:p>
            <a:endParaRPr lang="en-US" sz="20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798286"/>
            <a:ext cx="3715656" cy="2270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000" b="1" u="sng" dirty="0" smtClean="0">
                <a:latin typeface="helvetica" panose="020B0604020202020204" pitchFamily="34" charset="0"/>
                <a:cs typeface="helvetica" panose="020B0604020202020204" pitchFamily="34" charset="0"/>
              </a:rPr>
              <a:t>Simulation</a:t>
            </a:r>
          </a:p>
          <a:p>
            <a:r>
              <a:rPr lang="en-US" sz="2000" dirty="0" smtClean="0">
                <a:latin typeface="helvetica" panose="020B0604020202020204" pitchFamily="34" charset="0"/>
                <a:cs typeface="helvetica" panose="020B0604020202020204" pitchFamily="34" charset="0"/>
              </a:rPr>
              <a:t>1. 2D square lattice</a:t>
            </a:r>
          </a:p>
          <a:p>
            <a:r>
              <a:rPr lang="en-US" sz="2000" dirty="0" smtClean="0">
                <a:latin typeface="helvetica" panose="020B0604020202020204" pitchFamily="34" charset="0"/>
                <a:cs typeface="helvetica" panose="020B0604020202020204" pitchFamily="34" charset="0"/>
              </a:rPr>
              <a:t>2. Simulated annealing</a:t>
            </a:r>
          </a:p>
          <a:p>
            <a:r>
              <a:rPr lang="en-US" sz="2000" dirty="0" smtClean="0">
                <a:latin typeface="helvetica" panose="020B0604020202020204" pitchFamily="34" charset="0"/>
                <a:cs typeface="helvetica" panose="020B0604020202020204" pitchFamily="34" charset="0"/>
              </a:rPr>
              <a:t>3. Measure energy</a:t>
            </a:r>
          </a:p>
          <a:p>
            <a:r>
              <a:rPr lang="en-US" sz="2000" dirty="0" smtClean="0">
                <a:latin typeface="helvetica" panose="020B0604020202020204" pitchFamily="34" charset="0"/>
                <a:cs typeface="helvetica" panose="020B0604020202020204" pitchFamily="34" charset="0"/>
              </a:rPr>
              <a:t>4. Flip random fields</a:t>
            </a:r>
            <a:endParaRPr lang="en-US" sz="20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29566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73740" y="587603"/>
            <a:ext cx="5905775" cy="6014500"/>
          </a:xfrm>
          <a:prstGeom prst="rect">
            <a:avLst/>
          </a:prstGeom>
        </p:spPr>
      </p:pic>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04236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p:txBody>
      </p:sp>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2192458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pic>
        <p:nvPicPr>
          <p:cNvPr id="10" name="Picture 9"/>
          <p:cNvPicPr>
            <a:picLocks noChangeAspect="1"/>
          </p:cNvPicPr>
          <p:nvPr/>
        </p:nvPicPr>
        <p:blipFill>
          <a:blip r:embed="rId2"/>
          <a:stretch>
            <a:fillRect/>
          </a:stretch>
        </p:blipFill>
        <p:spPr>
          <a:xfrm>
            <a:off x="1427724" y="725713"/>
            <a:ext cx="9036656" cy="537910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724399" y="6104820"/>
                <a:ext cx="2787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smtClean="0">
                              <a:solidFill>
                                <a:srgbClr val="002060"/>
                              </a:solidFill>
                              <a:latin typeface="Cambria Math" panose="02040503050406030204" pitchFamily="18" charset="0"/>
                            </a:rPr>
                          </m:ctrlPr>
                        </m:dPr>
                        <m:e>
                          <m:r>
                            <a:rPr lang="en-US" sz="2800" b="1" i="1" smtClean="0">
                              <a:solidFill>
                                <a:srgbClr val="002060"/>
                              </a:solidFill>
                              <a:latin typeface="Cambria Math" panose="02040503050406030204" pitchFamily="18" charset="0"/>
                            </a:rPr>
                            <m:t>𝒆</m:t>
                          </m:r>
                        </m:e>
                      </m:d>
                      <m:r>
                        <a:rPr lang="en-US" sz="2800" b="1" i="1" smtClean="0">
                          <a:solidFill>
                            <a:srgbClr val="002060"/>
                          </a:solidFill>
                          <a:latin typeface="Cambria Math" panose="02040503050406030204" pitchFamily="18" charset="0"/>
                        </a:rPr>
                        <m:t>=</m:t>
                      </m:r>
                      <m:sSub>
                        <m:sSubPr>
                          <m:ctrlPr>
                            <a:rPr lang="en-US" sz="2800" b="1" i="1" smtClean="0">
                              <a:solidFill>
                                <a:srgbClr val="002060"/>
                              </a:solidFill>
                              <a:latin typeface="Cambria Math" panose="02040503050406030204" pitchFamily="18" charset="0"/>
                            </a:rPr>
                          </m:ctrlPr>
                        </m:sSubPr>
                        <m:e>
                          <m:r>
                            <a:rPr lang="en-US" sz="2800" b="1" i="1" smtClean="0">
                              <a:solidFill>
                                <a:srgbClr val="002060"/>
                              </a:solidFill>
                              <a:latin typeface="Cambria Math" panose="02040503050406030204" pitchFamily="18" charset="0"/>
                            </a:rPr>
                            <m:t>𝒆</m:t>
                          </m:r>
                        </m:e>
                        <m:sub>
                          <m:r>
                            <a:rPr lang="en-US" sz="2800" b="1" i="1" smtClean="0">
                              <a:solidFill>
                                <a:srgbClr val="002060"/>
                              </a:solidFill>
                              <a:latin typeface="Cambria Math" panose="02040503050406030204" pitchFamily="18" charset="0"/>
                            </a:rPr>
                            <m:t>𝟎</m:t>
                          </m:r>
                        </m:sub>
                      </m:sSub>
                      <m:r>
                        <a:rPr lang="en-US" sz="2800" b="1" i="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𝑨</m:t>
                      </m:r>
                      <m:r>
                        <a:rPr lang="en-US" sz="2800" b="1" i="1" smtClean="0">
                          <a:solidFill>
                            <a:srgbClr val="002060"/>
                          </a:solidFill>
                          <a:latin typeface="Cambria Math" panose="02040503050406030204" pitchFamily="18" charset="0"/>
                          <a:ea typeface="Cambria Math" panose="02040503050406030204" pitchFamily="18" charset="0"/>
                        </a:rPr>
                        <m:t>∙</m:t>
                      </m:r>
                      <m:sSup>
                        <m:sSupPr>
                          <m:ctrlPr>
                            <a:rPr lang="en-US" sz="2800" b="1" i="1" smtClean="0">
                              <a:solidFill>
                                <a:srgbClr val="002060"/>
                              </a:solidFill>
                              <a:latin typeface="Cambria Math" panose="02040503050406030204" pitchFamily="18" charset="0"/>
                              <a:ea typeface="Cambria Math" panose="02040503050406030204" pitchFamily="18" charset="0"/>
                            </a:rPr>
                          </m:ctrlPr>
                        </m:sSupPr>
                        <m:e>
                          <m:r>
                            <a:rPr lang="en-US" sz="2800" b="1" i="1" smtClean="0">
                              <a:solidFill>
                                <a:srgbClr val="002060"/>
                              </a:solidFill>
                              <a:latin typeface="Cambria Math" panose="02040503050406030204" pitchFamily="18" charset="0"/>
                              <a:ea typeface="Cambria Math" panose="02040503050406030204" pitchFamily="18" charset="0"/>
                            </a:rPr>
                            <m:t>𝒕</m:t>
                          </m:r>
                        </m:e>
                        <m:sup>
                          <m:r>
                            <a:rPr lang="en-US" sz="2800" b="1" i="1" smtClean="0">
                              <a:solidFill>
                                <a:srgbClr val="002060"/>
                              </a:solidFill>
                              <a:latin typeface="Cambria Math" panose="02040503050406030204" pitchFamily="18" charset="0"/>
                              <a:ea typeface="Cambria Math" panose="02040503050406030204" pitchFamily="18" charset="0"/>
                            </a:rPr>
                            <m:t>−</m:t>
                          </m:r>
                          <m:r>
                            <a:rPr lang="en-US" sz="2800" b="1" i="1" smtClean="0">
                              <a:solidFill>
                                <a:srgbClr val="002060"/>
                              </a:solidFill>
                              <a:latin typeface="Cambria Math" panose="02040503050406030204" pitchFamily="18" charset="0"/>
                              <a:ea typeface="Cambria Math" panose="02040503050406030204" pitchFamily="18" charset="0"/>
                            </a:rPr>
                            <m:t>𝒄</m:t>
                          </m:r>
                        </m:sup>
                      </m:sSup>
                    </m:oMath>
                  </m:oMathPara>
                </a14:m>
                <a:endParaRPr lang="en-US" sz="2800" b="1" dirty="0">
                  <a:solidFill>
                    <a:srgbClr val="00206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724399" y="6104820"/>
                <a:ext cx="2787814"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4805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Power-law relaxation</a:t>
            </a:r>
            <a:endParaRPr lang="en-US" sz="36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1845957" y="856343"/>
            <a:ext cx="7880655" cy="5754815"/>
          </a:xfrm>
          <a:prstGeom prst="rect">
            <a:avLst/>
          </a:prstGeom>
        </p:spPr>
      </p:pic>
    </p:spTree>
    <p:extLst>
      <p:ext uri="{BB962C8B-B14F-4D97-AF65-F5344CB8AC3E}">
        <p14:creationId xmlns:p14="http://schemas.microsoft.com/office/powerpoint/2010/main" val="25458719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524" y="951931"/>
            <a:ext cx="10515600" cy="2981440"/>
          </a:xfrm>
        </p:spPr>
        <p:txBody>
          <a:bodyPr/>
          <a:lstStyle/>
          <a:p>
            <a:pPr>
              <a:lnSpc>
                <a:spcPct val="150000"/>
              </a:lnSpc>
            </a:pPr>
            <a:r>
              <a:rPr lang="en-US" dirty="0" smtClean="0">
                <a:latin typeface="helvetica" panose="020B0604020202020204" pitchFamily="34" charset="0"/>
                <a:cs typeface="helvetica" panose="020B0604020202020204" pitchFamily="34" charset="0"/>
              </a:rPr>
              <a:t>Simulations agree well with experiments</a:t>
            </a:r>
          </a:p>
          <a:p>
            <a:pPr>
              <a:lnSpc>
                <a:spcPct val="150000"/>
              </a:lnSpc>
            </a:pPr>
            <a:r>
              <a:rPr lang="en-US" dirty="0" smtClean="0">
                <a:latin typeface="helvetica" panose="020B0604020202020204" pitchFamily="34" charset="0"/>
                <a:cs typeface="helvetica" panose="020B0604020202020204" pitchFamily="34" charset="0"/>
              </a:rPr>
              <a:t>Power-law relaxation is confirmed</a:t>
            </a:r>
          </a:p>
          <a:p>
            <a:pPr>
              <a:lnSpc>
                <a:spcPct val="150000"/>
              </a:lnSpc>
            </a:pPr>
            <a:r>
              <a:rPr lang="en-US" dirty="0" smtClean="0">
                <a:latin typeface="helvetica" panose="020B0604020202020204" pitchFamily="34" charset="0"/>
                <a:cs typeface="helvetica" panose="020B0604020202020204" pitchFamily="34" charset="0"/>
              </a:rPr>
              <a:t>Help understand experiment: interface frustration driven</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11" name="Picture 10"/>
          <p:cNvPicPr>
            <a:picLocks noChangeAspect="1"/>
          </p:cNvPicPr>
          <p:nvPr/>
        </p:nvPicPr>
        <p:blipFill>
          <a:blip r:embed="rId2"/>
          <a:stretch>
            <a:fillRect/>
          </a:stretch>
        </p:blipFill>
        <p:spPr>
          <a:xfrm>
            <a:off x="771524" y="3419304"/>
            <a:ext cx="5364962" cy="3193516"/>
          </a:xfrm>
          <a:prstGeom prst="rect">
            <a:avLst/>
          </a:prstGeom>
        </p:spPr>
      </p:pic>
      <p:pic>
        <p:nvPicPr>
          <p:cNvPr id="12" name="Picture 11"/>
          <p:cNvPicPr>
            <a:picLocks noChangeAspect="1"/>
          </p:cNvPicPr>
          <p:nvPr/>
        </p:nvPicPr>
        <p:blipFill>
          <a:blip r:embed="rId3"/>
          <a:stretch>
            <a:fillRect/>
          </a:stretch>
        </p:blipFill>
        <p:spPr>
          <a:xfrm>
            <a:off x="6591152" y="3552966"/>
            <a:ext cx="4007132" cy="2926191"/>
          </a:xfrm>
          <a:prstGeom prst="rect">
            <a:avLst/>
          </a:prstGeom>
        </p:spPr>
      </p:pic>
    </p:spTree>
    <p:extLst>
      <p:ext uri="{BB962C8B-B14F-4D97-AF65-F5344CB8AC3E}">
        <p14:creationId xmlns:p14="http://schemas.microsoft.com/office/powerpoint/2010/main" val="3604943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850735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356016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V="1">
            <a:off x="863598" y="4347027"/>
            <a:ext cx="885372" cy="153125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667656" y="1509486"/>
            <a:ext cx="1070431" cy="689428"/>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3886" y="4499429"/>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936187" y="827313"/>
            <a:ext cx="805870" cy="1026887"/>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76286" y="5725886"/>
            <a:ext cx="1426030"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1901371" y="5762171"/>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532742" y="1589314"/>
            <a:ext cx="2111829" cy="0"/>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155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a:off x="4579257" y="2082800"/>
            <a:ext cx="1426030" cy="537029"/>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10130971" y="5428344"/>
            <a:ext cx="1074058" cy="870856"/>
          </a:xfrm>
          <a:prstGeom prst="straightConnector1">
            <a:avLst/>
          </a:prstGeom>
          <a:ln w="203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cxnSp>
        <p:nvCxnSpPr>
          <p:cNvPr id="4" name="Straight Arrow Connector 3"/>
          <p:cNvCxnSpPr/>
          <p:nvPr/>
        </p:nvCxnSpPr>
        <p:spPr>
          <a:xfrm flipH="1">
            <a:off x="10757228" y="4760686"/>
            <a:ext cx="580570" cy="43543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753221" y="2378529"/>
            <a:ext cx="169472" cy="749302"/>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00914" y="2104571"/>
            <a:ext cx="155613" cy="547917"/>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86057" y="2598066"/>
            <a:ext cx="856134" cy="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18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70" t="14086" r="1299" b="9428"/>
          <a:stretch/>
        </p:blipFill>
        <p:spPr>
          <a:xfrm>
            <a:off x="667656" y="827313"/>
            <a:ext cx="11250714" cy="535577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12832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3818118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Chaos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i="0" dirty="0" smtClean="0">
                    <a:latin typeface="Cambria Math"/>
                  </a:rPr>
                  <a:t>Chaos results from </a:t>
                </a:r>
              </a:p>
              <a:p>
                <a:pPr lvl="1"/>
                <a:r>
                  <a:rPr lang="en-US" b="0" i="0" dirty="0" smtClean="0">
                    <a:latin typeface="Cambria Math"/>
                  </a:rPr>
                  <a:t>dissimilar configurations</a:t>
                </a:r>
              </a:p>
              <a:p>
                <a:pPr lvl="1"/>
                <a:r>
                  <a:rPr lang="en-US" dirty="0" smtClean="0">
                    <a:latin typeface="Cambria Math"/>
                  </a:rPr>
                  <a:t>Similar free energies</a:t>
                </a:r>
              </a:p>
              <a:p>
                <a:pPr lvl="1"/>
                <a:r>
                  <a:rPr lang="en-US" b="0" i="0" dirty="0" smtClean="0">
                    <a:latin typeface="Cambria Math"/>
                  </a:rPr>
                  <a:t>Different energy and entropy</a:t>
                </a:r>
              </a:p>
              <a:p>
                <a14:m>
                  <m:oMath xmlns:m="http://schemas.openxmlformats.org/officeDocument/2006/math">
                    <m:r>
                      <m:rPr>
                        <m:sty m:val="p"/>
                      </m:rPr>
                      <a:rPr lang="en-US" b="0" i="0" smtClean="0">
                        <a:latin typeface="Cambria Math"/>
                      </a:rPr>
                      <m:t>Δ</m:t>
                    </m:r>
                    <m:r>
                      <a:rPr lang="en-US" b="0" i="1" smtClean="0">
                        <a:latin typeface="Cambria Math"/>
                      </a:rPr>
                      <m:t>𝐹</m:t>
                    </m:r>
                    <m:r>
                      <a:rPr lang="en-US" b="0" i="1" smtClean="0">
                        <a:latin typeface="Cambria Math"/>
                      </a:rPr>
                      <m:t>=</m:t>
                    </m:r>
                    <m:r>
                      <m:rPr>
                        <m:sty m:val="p"/>
                      </m:rPr>
                      <a:rPr lang="en-US" b="0" i="0" smtClean="0">
                        <a:latin typeface="Cambria Math"/>
                      </a:rPr>
                      <m:t>Δ</m:t>
                    </m:r>
                    <m:r>
                      <a:rPr lang="en-US" b="0" i="1" smtClean="0">
                        <a:latin typeface="Cambria Math"/>
                      </a:rPr>
                      <m:t>𝐸</m:t>
                    </m:r>
                    <m:r>
                      <a:rPr lang="en-US" b="0" i="1" smtClean="0">
                        <a:latin typeface="Cambria Math"/>
                      </a:rPr>
                      <m:t>−</m:t>
                    </m:r>
                    <m:r>
                      <a:rPr lang="en-US" b="0" i="1" smtClean="0">
                        <a:latin typeface="Cambria Math"/>
                      </a:rPr>
                      <m:t>𝑇</m:t>
                    </m:r>
                    <m:r>
                      <m:rPr>
                        <m:sty m:val="p"/>
                      </m:rPr>
                      <a:rPr lang="en-US" b="0" i="0" smtClean="0">
                        <a:latin typeface="Cambria Math"/>
                      </a:rPr>
                      <m:t>ΔS</m:t>
                    </m:r>
                  </m:oMath>
                </a14:m>
                <a:endParaRPr lang="en-US" dirty="0" smtClean="0"/>
              </a:p>
              <a:p>
                <a:r>
                  <a:rPr lang="en-US" dirty="0" smtClean="0"/>
                  <a:t>Spin glass chaos: </a:t>
                </a:r>
                <a14:m>
                  <m:oMath xmlns:m="http://schemas.openxmlformats.org/officeDocument/2006/math">
                    <m:r>
                      <m:rPr>
                        <m:sty m:val="p"/>
                      </m:rPr>
                      <a:rPr lang="en-US" b="0" i="0" smtClean="0">
                        <a:latin typeface="Cambria Math"/>
                      </a:rPr>
                      <m:t>Δ</m:t>
                    </m:r>
                    <m:r>
                      <a:rPr lang="en-US" b="0" i="1" smtClean="0">
                        <a:latin typeface="Cambria Math"/>
                      </a:rPr>
                      <m:t>𝐸</m:t>
                    </m:r>
                  </m:oMath>
                </a14:m>
                <a:r>
                  <a:rPr lang="en-US" dirty="0" smtClean="0"/>
                  <a:t>, </a:t>
                </a:r>
                <a14:m>
                  <m:oMath xmlns:m="http://schemas.openxmlformats.org/officeDocument/2006/math">
                    <m:r>
                      <m:rPr>
                        <m:sty m:val="p"/>
                      </m:rPr>
                      <a:rPr lang="en-US" b="0" i="0" smtClean="0">
                        <a:latin typeface="Cambria Math"/>
                      </a:rPr>
                      <m:t>Δ</m:t>
                    </m:r>
                    <m:r>
                      <a:rPr lang="en-US" b="0" i="1" smtClean="0">
                        <a:latin typeface="Cambria Math"/>
                      </a:rPr>
                      <m:t>𝑆</m:t>
                    </m:r>
                  </m:oMath>
                </a14:m>
                <a:r>
                  <a:rPr lang="en-US" dirty="0" smtClean="0"/>
                  <a:t> are big </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321519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Symmetry Breaking</a:t>
            </a:r>
            <a:endParaRPr lang="en-US" dirty="0"/>
          </a:p>
        </p:txBody>
      </p:sp>
      <p:sp>
        <p:nvSpPr>
          <p:cNvPr id="3" name="Content Placeholder 2"/>
          <p:cNvSpPr>
            <a:spLocks noGrp="1"/>
          </p:cNvSpPr>
          <p:nvPr>
            <p:ph idx="1"/>
          </p:nvPr>
        </p:nvSpPr>
        <p:spPr/>
        <p:txBody>
          <a:bodyPr/>
          <a:lstStyle/>
          <a:p>
            <a:r>
              <a:rPr lang="en-US" dirty="0" smtClean="0"/>
              <a:t>Symmetry breaking is often involved in phase transition</a:t>
            </a:r>
          </a:p>
          <a:p>
            <a:r>
              <a:rPr lang="en-US" dirty="0" smtClean="0"/>
              <a:t>For example, liquid to solid. Translational symmetry is broke.</a:t>
            </a:r>
          </a:p>
          <a:p>
            <a:r>
              <a:rPr lang="en-US" dirty="0" err="1" smtClean="0"/>
              <a:t>Ising</a:t>
            </a:r>
            <a:r>
              <a:rPr lang="en-US" dirty="0" smtClean="0"/>
              <a:t> model: </a:t>
            </a:r>
          </a:p>
          <a:p>
            <a:pPr lvl="1"/>
            <a:r>
              <a:rPr lang="en-US" dirty="0" smtClean="0"/>
              <a:t>paramagnetic: Z2 symmetry; flip all the spins </a:t>
            </a:r>
            <a:r>
              <a:rPr lang="en-US" dirty="0" smtClean="0">
                <a:sym typeface="Wingdings" panose="05000000000000000000" pitchFamily="2" charset="2"/>
              </a:rPr>
              <a:t> same mag, same E</a:t>
            </a:r>
          </a:p>
          <a:p>
            <a:pPr lvl="1"/>
            <a:r>
              <a:rPr lang="en-US" dirty="0" err="1" smtClean="0">
                <a:sym typeface="Wingdings" panose="05000000000000000000" pitchFamily="2" charset="2"/>
              </a:rPr>
              <a:t>ferromagetic</a:t>
            </a:r>
            <a:r>
              <a:rPr lang="en-US" dirty="0" smtClean="0">
                <a:sym typeface="Wingdings" panose="05000000000000000000" pitchFamily="2" charset="2"/>
              </a:rPr>
              <a:t>: symmetry breaking; flip all spins </a:t>
            </a:r>
            <a:r>
              <a:rPr lang="en-US" smtClean="0">
                <a:sym typeface="Wingdings" panose="05000000000000000000" pitchFamily="2" charset="2"/>
              </a:rPr>
              <a:t> different mag;</a:t>
            </a:r>
            <a:endParaRPr lang="en-US" dirty="0"/>
          </a:p>
        </p:txBody>
      </p:sp>
    </p:spTree>
    <p:extLst>
      <p:ext uri="{BB962C8B-B14F-4D97-AF65-F5344CB8AC3E}">
        <p14:creationId xmlns:p14="http://schemas.microsoft.com/office/powerpoint/2010/main" val="3908084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panose="02040503050406030204" pitchFamily="18" charset="0"/>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panose="02040503050406030204" pitchFamily="18" charset="0"/>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panose="02040503050406030204" pitchFamily="18" charset="0"/>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panose="02040503050406030204" pitchFamily="18" charset="0"/>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panose="02040503050406030204" pitchFamily="18" charset="0"/>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b="0" i="1" smtClean="0">
                                      <a:solidFill>
                                        <a:schemeClr val="tx1"/>
                                      </a:solidFill>
                                      <a:latin typeface="Cambria Math"/>
                                      <a:cs typeface="Times New Roman" pitchFamily="18" charset="0"/>
                                    </a:rPr>
                                    <m:t>𝛽</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panose="02040503050406030204" pitchFamily="18" charset="0"/>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panose="02040503050406030204" pitchFamily="18" charset="0"/>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3069</TotalTime>
  <Words>2285</Words>
  <Application>Microsoft Office PowerPoint</Application>
  <PresentationFormat>Widescreen</PresentationFormat>
  <Paragraphs>569</Paragraphs>
  <Slides>73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Calibri Light</vt:lpstr>
      <vt:lpstr>Cambria Math</vt:lpstr>
      <vt:lpstr>Helvetica</vt:lpstr>
      <vt:lpstr>Helvetica</vt:lpstr>
      <vt:lpstr>Tahoma</vt:lpstr>
      <vt:lpstr>Times New Roman</vt:lpstr>
      <vt:lpstr>Wingdings</vt:lpstr>
      <vt:lpstr>Office Theme</vt:lpstr>
      <vt:lpstr>Computational and Theoretical Study of Disordered Systems</vt:lpstr>
      <vt:lpstr>Outline</vt:lpstr>
      <vt:lpstr>Introduction</vt:lpstr>
      <vt:lpstr>Outline</vt:lpstr>
      <vt:lpstr>Jamming transition</vt:lpstr>
      <vt:lpstr>Model: lattice glass model</vt:lpstr>
      <vt:lpstr>Model: lattice glass model</vt:lpstr>
      <vt:lpstr>Model: lattice glass model</vt:lpstr>
      <vt:lpstr>Model: lattice glass model</vt:lpstr>
      <vt:lpstr>Model: lattice glass model</vt:lpstr>
      <vt:lpstr>Jamming in lattice glass model</vt:lpstr>
      <vt:lpstr>Equilibrium phase transition  ⇔┴(               )  Jamming Transition?</vt:lpstr>
      <vt:lpstr>PowerPoint Presentation</vt:lpstr>
      <vt:lpstr>PowerPoint Presentation</vt:lpstr>
      <vt:lpstr>Model: Hierarchical Networks</vt:lpstr>
      <vt:lpstr>Model: Hierarchical Networks</vt:lpstr>
      <vt:lpstr>Why Hierarchical Networks (HNs)?</vt:lpstr>
      <vt:lpstr>Methods</vt:lpstr>
      <vt:lpstr>Wang-Landau sampling</vt:lpstr>
      <vt:lpstr>Wang-Landau sampling</vt:lpstr>
      <vt:lpstr>Wang-Landau sampling</vt:lpstr>
      <vt:lpstr>Wang-Landau sampling</vt:lpstr>
      <vt:lpstr>Results of Wang-Landau sampling</vt:lpstr>
      <vt:lpstr>PowerPoint Presentation</vt:lpstr>
      <vt:lpstr>Results of l=1 for HN5 </vt:lpstr>
      <vt:lpstr>Summary and Conclusion</vt:lpstr>
      <vt:lpstr>Summary and Conclusion</vt:lpstr>
      <vt:lpstr>Outline</vt:lpstr>
      <vt:lpstr>Antiferromagnetic Ising model</vt:lpstr>
      <vt:lpstr>Hierarchical networks (HNs)</vt:lpstr>
      <vt:lpstr>Hierarchical networks (HNs)</vt:lpstr>
      <vt:lpstr>Hierarchical networks (HNs)</vt:lpstr>
      <vt:lpstr>Hierarchical networks (HNs)</vt:lpstr>
      <vt:lpstr>Research Questions</vt:lpstr>
      <vt:lpstr>Methods</vt:lpstr>
      <vt:lpstr>Density of States (WL)</vt:lpstr>
      <vt:lpstr>Glassy relaxation (SA)</vt:lpstr>
      <vt:lpstr>Power-law relaxation (SA)</vt:lpstr>
      <vt:lpstr>Spin glass transition (RG)</vt:lpstr>
      <vt:lpstr>Spin glass transition (RG)</vt:lpstr>
      <vt:lpstr>Spin glass transition (RG)</vt:lpstr>
      <vt:lpstr>Spin glass transition (RG)</vt:lpstr>
      <vt:lpstr>Spin glass transition (RG)</vt:lpstr>
      <vt:lpstr>Free energy chaos</vt:lpstr>
      <vt:lpstr>Free energy chaos</vt:lpstr>
      <vt:lpstr>Free energy chaos</vt:lpstr>
      <vt:lpstr>Free energy chaos</vt:lpstr>
      <vt:lpstr>Phase Diagram</vt:lpstr>
      <vt:lpstr>PowerPoint Presentation</vt:lpstr>
      <vt:lpstr>Outline</vt:lpstr>
      <vt:lpstr>Motivation</vt:lpstr>
      <vt:lpstr>Motivation</vt:lpstr>
      <vt:lpstr>Random Field Ising Model</vt:lpstr>
      <vt:lpstr>Monte Carlo Simulation</vt:lpstr>
      <vt:lpstr>Monte Carlo Simulation</vt:lpstr>
      <vt:lpstr>Monte Carlo Simulation</vt:lpstr>
      <vt:lpstr>Monte Carlo Simulation</vt:lpstr>
      <vt:lpstr>Monte Carlo Simulation</vt:lpstr>
      <vt:lpstr>PowerPoint Presentation</vt:lpstr>
      <vt:lpstr>PowerPoint Presentation</vt:lpstr>
      <vt:lpstr>PowerPoint Presentation</vt:lpstr>
      <vt:lpstr>PowerPoint Presentation</vt:lpstr>
      <vt:lpstr>PowerPoint Presentation</vt:lpstr>
      <vt:lpstr>Acknowledgement</vt:lpstr>
      <vt:lpstr>Acknowledgement</vt:lpstr>
      <vt:lpstr>Acknowledgement</vt:lpstr>
      <vt:lpstr>Acknowledgement</vt:lpstr>
      <vt:lpstr>Acknowledgement</vt:lpstr>
      <vt:lpstr>Acknowledgement</vt:lpstr>
      <vt:lpstr>Acknowledgement</vt:lpstr>
      <vt:lpstr>PowerPoint Presentation</vt:lpstr>
      <vt:lpstr>Chaos</vt:lpstr>
      <vt:lpstr>Symmetry Breaking</vt:lpstr>
    </vt:vector>
  </TitlesOfParts>
  <Company>Emory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 Cheng</dc:creator>
  <cp:lastModifiedBy>Xiang Cheng</cp:lastModifiedBy>
  <cp:revision>646</cp:revision>
  <dcterms:created xsi:type="dcterms:W3CDTF">2016-09-20T03:11:28Z</dcterms:created>
  <dcterms:modified xsi:type="dcterms:W3CDTF">2016-09-23T04:50:01Z</dcterms:modified>
</cp:coreProperties>
</file>